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9" r:id="rId5"/>
    <p:sldId id="268" r:id="rId6"/>
    <p:sldId id="267" r:id="rId7"/>
    <p:sldId id="259" r:id="rId8"/>
    <p:sldId id="265" r:id="rId9"/>
    <p:sldId id="266" r:id="rId10"/>
    <p:sldId id="261" r:id="rId11"/>
    <p:sldId id="272" r:id="rId12"/>
    <p:sldId id="271" r:id="rId13"/>
    <p:sldId id="273" r:id="rId14"/>
    <p:sldId id="262" r:id="rId15"/>
    <p:sldId id="263" r:id="rId16"/>
    <p:sldId id="264" r:id="rId17"/>
    <p:sldId id="270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1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731B7-4237-4C9E-9447-F5057482FAE0}" type="datetimeFigureOut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33C93-8FE1-443D-B56F-8C9A7162024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65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183-26EB-48DC-B77C-7C64496CCA76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5694-D12F-407E-867F-4076AC2A118E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0EA-06F9-48B6-A22C-AC39BA19D40E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AD04-31F8-4442-8C4E-60706E3D8CCA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C32-B83A-40C6-80BF-874E722D6F0F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1AFC-DCF4-4E07-9E09-A098300B4111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38B-111C-4BA8-9524-18855DF2D9EC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B25-D4A4-4F12-A5FA-A839D01809A1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32AC-A00B-4AE0-9D92-6DC042CD7FA9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3C71-ABDD-4451-B05E-98F2919C70A5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326-ADEC-472D-A7C5-DE0151D203E0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4987-1982-4A6B-9CA3-F8EFDF269F13}" type="datetime1">
              <a:rPr lang="sr-Latn-CS" smtClean="0"/>
              <a:pPr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1</a:t>
            </a:fld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-11289"/>
            <a:ext cx="6694488" cy="969962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DIGITALIZACIJA ELEKTROENERGETSKOG SEKTORA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 dirty="0">
                <a:latin typeface="Arial" pitchFamily="34" charset="0"/>
                <a:cs typeface="Arial" pitchFamily="34" charset="0"/>
              </a:rPr>
              <a:t> I  IZAZOVI KIBERNETIČKE SIGURNOSTI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21. </a:t>
            </a:r>
            <a:r>
              <a:rPr lang="hr-HR" sz="1200">
                <a:latin typeface="Arial" pitchFamily="34" charset="0"/>
                <a:cs typeface="Arial" pitchFamily="34" charset="0"/>
              </a:rPr>
              <a:t>ožujka 2019.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/>
              <a:t>KIBERNETIČKA SIGURNOST ELEKTROENERGETSKOG SUSTAVA I ULOGA REGULATORA</a:t>
            </a:r>
          </a:p>
          <a:p>
            <a:pPr marL="0" indent="0" algn="ctr">
              <a:buNone/>
            </a:pPr>
            <a:r>
              <a:rPr lang="hr-HR" dirty="0"/>
              <a:t>Marko Poljak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PAKET ČISTE ENERGIJE ZA SVE </a:t>
            </a:r>
            <a:r>
              <a:rPr lang="hr-HR" dirty="0" smtClean="0"/>
              <a:t>EUROPLJANE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Prijedlog DIREKTIVE EUROPSKOG PARLAMENTA I VIJEĆA o zajedničkim pravilima za unutarnje tržište električne energije</a:t>
            </a:r>
          </a:p>
          <a:p>
            <a:r>
              <a:rPr lang="hr-HR" dirty="0"/>
              <a:t>Prijedlog UREDBE EUROPSKOG PARLAMENTA I VIJEĆA </a:t>
            </a:r>
            <a:r>
              <a:rPr lang="en-US" dirty="0"/>
              <a:t>o </a:t>
            </a:r>
            <a:r>
              <a:rPr lang="en-US" dirty="0" err="1"/>
              <a:t>unutarnjem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električne</a:t>
            </a:r>
            <a:r>
              <a:rPr lang="en-US" dirty="0"/>
              <a:t> </a:t>
            </a:r>
            <a:r>
              <a:rPr lang="en-US" dirty="0" err="1"/>
              <a:t>energije</a:t>
            </a:r>
            <a:endParaRPr lang="hr-HR" dirty="0"/>
          </a:p>
          <a:p>
            <a:r>
              <a:rPr lang="hr-HR" dirty="0"/>
              <a:t>Prijedlog UREDBE EUROPSKOG PARLAMENTA I VIJEĆA o pripremljenosti za rizike u sektoru električne energije i stavljanju izvan snage Direktive 2005/89/EZ</a:t>
            </a:r>
          </a:p>
          <a:p>
            <a:r>
              <a:rPr lang="hr-HR" dirty="0"/>
              <a:t>Odredbe vezane za </a:t>
            </a:r>
            <a:r>
              <a:rPr lang="hr-HR" dirty="0" err="1"/>
              <a:t>kibernetičku</a:t>
            </a:r>
            <a:r>
              <a:rPr lang="hr-HR" dirty="0"/>
              <a:t> </a:t>
            </a:r>
            <a:r>
              <a:rPr lang="hr-HR" dirty="0" smtClean="0"/>
              <a:t>sigurnost, minimalne standarde za pametna brojila i pametne mreže</a:t>
            </a:r>
            <a:endParaRPr lang="hr-HR" dirty="0"/>
          </a:p>
          <a:p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81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PAKET ČISTE ENERGIJE ZA SVE EUROPLJANE </a:t>
            </a:r>
            <a:r>
              <a:rPr lang="hr-HR" dirty="0" smtClean="0"/>
              <a:t>– Direktiva tržište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62500" lnSpcReduction="20000"/>
          </a:bodyPr>
          <a:lstStyle/>
          <a:p>
            <a:r>
              <a:rPr lang="hr-HR" dirty="0" smtClean="0"/>
              <a:t>Propisuje se kao funkcionalnost „pametnog mjerenja”:</a:t>
            </a:r>
          </a:p>
          <a:p>
            <a:pPr lvl="1"/>
            <a:r>
              <a:rPr lang="hr-HR" dirty="0"/>
              <a:t>sigurnost pametnih sustava mjerenja i podatkovne komunikacije osigurava se u skladu s relevantnim zakonodavstvom Unije o sigurnosti uzimajući u obzir </a:t>
            </a:r>
            <a:r>
              <a:rPr lang="hr-HR" u="sng" dirty="0"/>
              <a:t>najbolje </a:t>
            </a:r>
            <a:r>
              <a:rPr lang="hr-HR" u="sng" dirty="0" smtClean="0"/>
              <a:t>raspoložive tehnike </a:t>
            </a:r>
            <a:r>
              <a:rPr lang="hr-HR" dirty="0" smtClean="0"/>
              <a:t>za </a:t>
            </a:r>
            <a:r>
              <a:rPr lang="hr-HR" dirty="0"/>
              <a:t>osiguravanje najviše razine </a:t>
            </a:r>
            <a:r>
              <a:rPr lang="hr-HR" dirty="0" err="1"/>
              <a:t>kibernetičke</a:t>
            </a:r>
            <a:r>
              <a:rPr lang="hr-HR" dirty="0"/>
              <a:t> </a:t>
            </a:r>
            <a:r>
              <a:rPr lang="hr-HR" dirty="0" smtClean="0"/>
              <a:t>sigurnosti</a:t>
            </a:r>
          </a:p>
          <a:p>
            <a:pPr lvl="1"/>
            <a:r>
              <a:rPr lang="hr-HR" dirty="0"/>
              <a:t>zaštita privatnosti i podataka krajnjih kupaca osigurava se u skladu s relevantnim zakonodavstvom Unije o zaštiti podataka i </a:t>
            </a:r>
            <a:r>
              <a:rPr lang="hr-HR" dirty="0" smtClean="0"/>
              <a:t>privatnosti</a:t>
            </a:r>
          </a:p>
          <a:p>
            <a:r>
              <a:rPr lang="hr-HR" dirty="0" smtClean="0"/>
              <a:t>„najbolje </a:t>
            </a:r>
            <a:r>
              <a:rPr lang="hr-HR" dirty="0"/>
              <a:t>raspoložive tehnike</a:t>
            </a:r>
            <a:r>
              <a:rPr lang="hr-HR" dirty="0" smtClean="0"/>
              <a:t>” </a:t>
            </a:r>
            <a:r>
              <a:rPr lang="hr-HR" dirty="0"/>
              <a:t>(engl. </a:t>
            </a:r>
            <a:r>
              <a:rPr lang="hr-HR" dirty="0" err="1"/>
              <a:t>best</a:t>
            </a:r>
            <a:r>
              <a:rPr lang="hr-HR" dirty="0"/>
              <a:t> </a:t>
            </a:r>
            <a:r>
              <a:rPr lang="hr-HR" dirty="0" err="1"/>
              <a:t>available</a:t>
            </a:r>
            <a:r>
              <a:rPr lang="hr-HR" dirty="0"/>
              <a:t> </a:t>
            </a:r>
            <a:r>
              <a:rPr lang="hr-HR" dirty="0" err="1"/>
              <a:t>techinques</a:t>
            </a:r>
            <a:r>
              <a:rPr lang="hr-HR" dirty="0"/>
              <a:t> – BAT)</a:t>
            </a:r>
            <a:r>
              <a:rPr lang="hr-HR" dirty="0" smtClean="0"/>
              <a:t> - u </a:t>
            </a:r>
            <a:r>
              <a:rPr lang="hr-HR" dirty="0"/>
              <a:t>kontekstu zaštite podataka i sigurnosti u okruženju pametnog mjerenja znači najdjelotvorniji i najnapredniji stupanj razvoja aktivnosti i načina na koji funkcioniraju, a koji označava prikladnost određenih tehnika namijenjenih sprečavanju ili ublažavanju rizika za privatnost, osobne podatke i </a:t>
            </a:r>
            <a:r>
              <a:rPr lang="hr-HR" dirty="0" smtClean="0"/>
              <a:t>sigurnost</a:t>
            </a:r>
          </a:p>
          <a:p>
            <a:r>
              <a:rPr lang="hr-HR" dirty="0" smtClean="0"/>
              <a:t>Države članice trebaju osigurati </a:t>
            </a:r>
            <a:r>
              <a:rPr lang="hr-HR" dirty="0"/>
              <a:t>najvišu razinu </a:t>
            </a:r>
            <a:r>
              <a:rPr lang="hr-HR" dirty="0" err="1" smtClean="0"/>
              <a:t>kibernetičke</a:t>
            </a:r>
            <a:r>
              <a:rPr lang="hr-HR" dirty="0" smtClean="0"/>
              <a:t> sigurnosti </a:t>
            </a:r>
            <a:r>
              <a:rPr lang="hr-HR" dirty="0"/>
              <a:t>i zaštite podataka, kao i nepristranost subjekata koji obrađuju podatke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67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PAKET ČISTE ENERGIJE ZA SVE EUROPLJANE </a:t>
            </a:r>
            <a:r>
              <a:rPr lang="hr-HR" dirty="0" smtClean="0"/>
              <a:t>– Uredba tržište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Predlaže se </a:t>
            </a:r>
            <a:r>
              <a:rPr lang="hr-HR" dirty="0"/>
              <a:t>mrežni kodeks (engl. network </a:t>
            </a:r>
            <a:r>
              <a:rPr lang="hr-HR" dirty="0" err="1"/>
              <a:t>code</a:t>
            </a:r>
            <a:r>
              <a:rPr lang="hr-HR" dirty="0"/>
              <a:t>) za pravila za kibernetičku sigurnost – konzultacije ACER, ENTSO-e, EU DSO (novi entitet – zadaće između ostalog: </a:t>
            </a:r>
            <a:r>
              <a:rPr lang="en-US" dirty="0" err="1"/>
              <a:t>doprinošenje</a:t>
            </a:r>
            <a:r>
              <a:rPr lang="en-US" dirty="0"/>
              <a:t> </a:t>
            </a:r>
            <a:r>
              <a:rPr lang="en-US" dirty="0" err="1"/>
              <a:t>digitalizaciji</a:t>
            </a:r>
            <a:r>
              <a:rPr lang="en-US" dirty="0"/>
              <a:t> </a:t>
            </a:r>
            <a:r>
              <a:rPr lang="en-US" dirty="0" err="1"/>
              <a:t>distribucijskih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pametnih</a:t>
            </a:r>
            <a:r>
              <a:rPr lang="en-US" dirty="0"/>
              <a:t> </a:t>
            </a:r>
            <a:r>
              <a:rPr lang="en-US" dirty="0" err="1"/>
              <a:t>mreža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pametno</a:t>
            </a:r>
            <a:r>
              <a:rPr lang="en-US" dirty="0"/>
              <a:t> </a:t>
            </a:r>
            <a:r>
              <a:rPr lang="en-US" dirty="0" err="1"/>
              <a:t>mjerenje</a:t>
            </a:r>
            <a:r>
              <a:rPr lang="hr-HR" dirty="0"/>
              <a:t>, </a:t>
            </a:r>
            <a:r>
              <a:rPr lang="en-US" dirty="0" err="1"/>
              <a:t>podupiranje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, </a:t>
            </a:r>
            <a:r>
              <a:rPr lang="en-US" dirty="0" err="1"/>
              <a:t>kiber</a:t>
            </a:r>
            <a:r>
              <a:rPr lang="hr-HR" dirty="0" err="1"/>
              <a:t>netičke</a:t>
            </a:r>
            <a:r>
              <a:rPr lang="hr-HR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hr-HR" dirty="0"/>
              <a:t>– zasad samo za razdvojene ODS-ove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67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PAKET ČISTE ENERGIJE ZA SVE EUROPLJANE </a:t>
            </a:r>
            <a:r>
              <a:rPr lang="hr-HR" dirty="0" smtClean="0"/>
              <a:t>– Uredba rizik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77500" lnSpcReduction="20000"/>
          </a:bodyPr>
          <a:lstStyle/>
          <a:p>
            <a:r>
              <a:rPr lang="hr-HR" dirty="0" smtClean="0"/>
              <a:t>Rizik elektroenergetske krize – jedan od mogućih uzroka </a:t>
            </a:r>
            <a:r>
              <a:rPr lang="hr-HR" dirty="0" err="1" smtClean="0"/>
              <a:t>kibernetički</a:t>
            </a:r>
            <a:r>
              <a:rPr lang="hr-HR" dirty="0" smtClean="0"/>
              <a:t> napad</a:t>
            </a:r>
          </a:p>
          <a:p>
            <a:r>
              <a:rPr lang="hr-HR" dirty="0" smtClean="0"/>
              <a:t>Dopunjuje </a:t>
            </a:r>
            <a:r>
              <a:rPr lang="hr-HR" dirty="0"/>
              <a:t>se </a:t>
            </a:r>
            <a:r>
              <a:rPr lang="hr-HR" dirty="0" smtClean="0"/>
              <a:t>NIS Direktiva - </a:t>
            </a:r>
            <a:r>
              <a:rPr lang="hr-HR" dirty="0" err="1" smtClean="0"/>
              <a:t>kibernetički</a:t>
            </a:r>
            <a:r>
              <a:rPr lang="hr-HR" dirty="0" smtClean="0"/>
              <a:t> </a:t>
            </a:r>
            <a:r>
              <a:rPr lang="hr-HR" dirty="0"/>
              <a:t>incidenti pravilno utvrđeni kao rizik </a:t>
            </a:r>
            <a:r>
              <a:rPr lang="hr-HR" dirty="0" smtClean="0"/>
              <a:t>te se propisuje da </a:t>
            </a:r>
            <a:r>
              <a:rPr lang="hr-HR" dirty="0"/>
              <a:t>se mjere za njihovo </a:t>
            </a:r>
            <a:r>
              <a:rPr lang="hr-HR" dirty="0" smtClean="0"/>
              <a:t>rješavanje </a:t>
            </a:r>
            <a:r>
              <a:rPr lang="hr-HR" dirty="0"/>
              <a:t>uvrste u </a:t>
            </a:r>
            <a:r>
              <a:rPr lang="hr-HR" u="sng" dirty="0"/>
              <a:t>planove pripremljenosti za </a:t>
            </a:r>
            <a:r>
              <a:rPr lang="hr-HR" u="sng" dirty="0" smtClean="0"/>
              <a:t>rizike</a:t>
            </a:r>
          </a:p>
          <a:p>
            <a:r>
              <a:rPr lang="hr-HR" dirty="0" smtClean="0"/>
              <a:t>Utvrđivanje kriznih scenarija, ažuriranje planova pripremljenosti za rizike (svake 3 godine, po potrebi češće), godišnje testiranje planova na regionalnoj razini</a:t>
            </a:r>
          </a:p>
          <a:p>
            <a:r>
              <a:rPr lang="hr-HR" dirty="0" smtClean="0"/>
              <a:t>Nadležno nacionalno tijelo koje će biti zaduženo provoditi odredbe ove Uredbe – suradnja s nacionalnim tijelima drugih država</a:t>
            </a:r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47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/>
              <a:t>ULOGA REGULATORA - 1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77500" lnSpcReduction="20000"/>
          </a:bodyPr>
          <a:lstStyle/>
          <a:p>
            <a:r>
              <a:rPr lang="hr-HR" dirty="0"/>
              <a:t>Zakon o regulaciji energetskih djelatnosti, Zakonom o energiji i drugim zakonima kojima se uređuju pojedina tržišta energije </a:t>
            </a:r>
          </a:p>
          <a:p>
            <a:r>
              <a:rPr lang="hr-HR" dirty="0"/>
              <a:t>HERA nema izravno propisanu ulogu u području </a:t>
            </a:r>
            <a:r>
              <a:rPr lang="hr-HR" dirty="0" err="1"/>
              <a:t>kibernetičke</a:t>
            </a:r>
            <a:r>
              <a:rPr lang="hr-HR" dirty="0"/>
              <a:t> sigurnosti, osim u dijelu zaštite podataka.</a:t>
            </a:r>
          </a:p>
          <a:p>
            <a:r>
              <a:rPr lang="hr-HR" dirty="0"/>
              <a:t>Ciljevi regulacije: uspostavljanje učinkovitog tržišta energije i tržišnog natjecanja te zaštita kupaca energije i energetskih subjekata</a:t>
            </a:r>
          </a:p>
          <a:p>
            <a:r>
              <a:rPr lang="hr-HR" dirty="0"/>
              <a:t>HERA donosi obvezujuće odluke energetskim subjektima iz svoje nadležnosti, provodi nadzor u vezi s funkcioniranjem tržišta energije te određuje potrebne i primjerene mjere za promicanje učinkovitog tržišnog natjecanja i osiguranje pravilnog funkcioniranja tržišta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78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/>
              <a:t>ULOGA REGULATORA - 2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HERA izdaje prethodnu suglasnost na godišnja izvješća o sigurnosti opskrbe u prijenosnom/distribucijskom sustavu</a:t>
            </a:r>
          </a:p>
          <a:p>
            <a:r>
              <a:rPr lang="hr-HR" dirty="0"/>
              <a:t>HOPS i HEP ODS su svjesni obveza koje proizlaze iz EU i HR zakonodavstva vezano za </a:t>
            </a:r>
            <a:r>
              <a:rPr lang="hr-HR" dirty="0" err="1"/>
              <a:t>kibernetičku</a:t>
            </a:r>
            <a:r>
              <a:rPr lang="hr-HR" dirty="0"/>
              <a:t> sigurnost</a:t>
            </a:r>
          </a:p>
          <a:p>
            <a:r>
              <a:rPr lang="hr-HR" dirty="0"/>
              <a:t>Suradnja HERA – operatori </a:t>
            </a:r>
            <a:r>
              <a:rPr lang="hr-HR" dirty="0" smtClean="0"/>
              <a:t>sustava</a:t>
            </a:r>
          </a:p>
          <a:p>
            <a:r>
              <a:rPr lang="hr-HR" dirty="0" smtClean="0"/>
              <a:t>Analiza i odobravanje troškova reguliranim subjektima</a:t>
            </a:r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45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/>
              <a:t>ULOGA REGULATORA - 3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Posebna pozicija regulatora – praćenje i sudjelovanje u razvoju zakonodavstva (HR i EU)</a:t>
            </a:r>
          </a:p>
          <a:p>
            <a:r>
              <a:rPr lang="hr-HR" dirty="0" smtClean="0"/>
              <a:t>Djelovanje kao koordinator</a:t>
            </a:r>
          </a:p>
          <a:p>
            <a:r>
              <a:rPr lang="hr-HR" dirty="0" smtClean="0"/>
              <a:t>Komunikacija </a:t>
            </a:r>
            <a:r>
              <a:rPr lang="hr-HR" dirty="0"/>
              <a:t>i razmjena informacija (međusektorska i međunarodna – ACER/CEER)</a:t>
            </a:r>
          </a:p>
          <a:p>
            <a:r>
              <a:rPr lang="hr-HR" dirty="0" smtClean="0"/>
              <a:t>Podizanje svijesti i znanja, dobra praksa (forumi, radionice?)</a:t>
            </a:r>
          </a:p>
          <a:p>
            <a:r>
              <a:rPr lang="hr-HR" dirty="0" smtClean="0"/>
              <a:t>Promicanje </a:t>
            </a:r>
            <a:r>
              <a:rPr lang="hr-HR" dirty="0"/>
              <a:t>suradnje i povjerenja između energetskih subjekata/krajnjih </a:t>
            </a:r>
            <a:r>
              <a:rPr lang="hr-HR" dirty="0" smtClean="0"/>
              <a:t>kupaca</a:t>
            </a:r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48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hr-HR" b="1" dirty="0"/>
              <a:t>Hvala na pozornosti!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255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/>
              <a:t>KIBERNETIČKA SIGURNOST U ELEKTROENERGETICI</a:t>
            </a:r>
          </a:p>
          <a:p>
            <a:pPr marL="0" indent="0" algn="ctr">
              <a:buNone/>
            </a:pPr>
            <a:r>
              <a:rPr lang="hr-HR" b="1" dirty="0"/>
              <a:t>PRIMJERI KIBERNETIČKIH NAPADA I ISKORIŠTAVANJA</a:t>
            </a:r>
          </a:p>
          <a:p>
            <a:pPr marL="0" indent="0" algn="ctr">
              <a:buNone/>
            </a:pPr>
            <a:r>
              <a:rPr lang="hr-HR" b="1" dirty="0" smtClean="0"/>
              <a:t>PAKET </a:t>
            </a:r>
            <a:r>
              <a:rPr lang="hr-HR" b="1" dirty="0"/>
              <a:t>ČISTE ENERGIJE ZA SVE EUROPLJANE</a:t>
            </a:r>
          </a:p>
          <a:p>
            <a:pPr marL="0" indent="0" algn="ctr">
              <a:buNone/>
            </a:pPr>
            <a:r>
              <a:rPr lang="hr-HR" b="1" dirty="0"/>
              <a:t>ULOGA REGULATORA</a:t>
            </a:r>
          </a:p>
          <a:p>
            <a:pPr marL="0" indent="0" algn="ctr">
              <a:buNone/>
            </a:pPr>
            <a:endParaRPr lang="hr-HR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142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KIBERNETIČKA SIGURNOST U ELEKTROENERGETICI - 1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/>
          </a:bodyPr>
          <a:lstStyle/>
          <a:p>
            <a:r>
              <a:rPr lang="hr-HR" dirty="0"/>
              <a:t>Noviji pojam u elektroenergetici – sve više dolazi do izražaja</a:t>
            </a:r>
          </a:p>
          <a:p>
            <a:r>
              <a:rPr lang="hr-HR" dirty="0"/>
              <a:t>Značajna promjena tržišta – nove uloge, promjene postojećih -&gt; promjena funkcioniranja sustava</a:t>
            </a:r>
          </a:p>
          <a:p>
            <a:r>
              <a:rPr lang="hr-HR" dirty="0"/>
              <a:t>Razmjena podataka i upravljačkih signala, Big Data</a:t>
            </a:r>
          </a:p>
          <a:p>
            <a:r>
              <a:rPr lang="hr-HR" dirty="0"/>
              <a:t>Internet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Things</a:t>
            </a:r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30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KIBERNETIČKA SIGURNOST U ELEKTROENERGETICI - 2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Pasivan -&gt; aktivan kupac</a:t>
            </a:r>
          </a:p>
          <a:p>
            <a:r>
              <a:rPr lang="hr-HR" dirty="0"/>
              <a:t>Povećava se broj sučelja prema elektroenergetskoj mreži – otvoreniji sustav, veća ranjivost</a:t>
            </a:r>
          </a:p>
          <a:p>
            <a:r>
              <a:rPr lang="hr-HR" dirty="0"/>
              <a:t>Brojni zloćudni alati i jednostavnost korištenja – razmjena informacija vrlo važna</a:t>
            </a:r>
          </a:p>
          <a:p>
            <a:r>
              <a:rPr lang="hr-HR" dirty="0"/>
              <a:t>EU – </a:t>
            </a:r>
            <a:r>
              <a:rPr lang="hr-HR" dirty="0" err="1"/>
              <a:t>proaktivni</a:t>
            </a:r>
            <a:r>
              <a:rPr lang="hr-HR" dirty="0"/>
              <a:t> pristup: zajednička razina sigurnosti država EU te poticanje suradnje i razmjene informacija</a:t>
            </a:r>
          </a:p>
          <a:p>
            <a:r>
              <a:rPr lang="en-US" dirty="0"/>
              <a:t>„USEF: THE FRAMEWORK EXPLAINED“, </a:t>
            </a:r>
            <a:r>
              <a:rPr lang="en-US" dirty="0" err="1"/>
              <a:t>studeni</a:t>
            </a:r>
            <a:r>
              <a:rPr lang="en-US" dirty="0"/>
              <a:t> 2015.</a:t>
            </a:r>
            <a:endParaRPr lang="hr-HR" dirty="0"/>
          </a:p>
          <a:p>
            <a:r>
              <a:rPr lang="hr-HR" dirty="0" err="1"/>
              <a:t>ebIX</a:t>
            </a:r>
            <a:r>
              <a:rPr lang="hr-HR" dirty="0"/>
              <a:t>, EFET, ENTSO-E: „</a:t>
            </a:r>
            <a:r>
              <a:rPr lang="en-US" dirty="0"/>
              <a:t>The </a:t>
            </a:r>
            <a:r>
              <a:rPr lang="en-US" dirty="0" err="1"/>
              <a:t>Harmonised</a:t>
            </a:r>
            <a:r>
              <a:rPr lang="en-US" dirty="0"/>
              <a:t> Electricity Market Role Model</a:t>
            </a:r>
            <a:r>
              <a:rPr lang="hr-HR" dirty="0"/>
              <a:t>, </a:t>
            </a:r>
            <a:r>
              <a:rPr lang="hr-HR" dirty="0" err="1"/>
              <a:t>Version</a:t>
            </a:r>
            <a:r>
              <a:rPr lang="hr-HR" dirty="0"/>
              <a:t>: 2018-01”, studeni 2018.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27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KIBERNETIČKA SIGURNOST U ELEKTROENERGETICI - 3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9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888" y="2420938"/>
            <a:ext cx="6685424" cy="432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2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KIBERNETIČKA SIGURNOST U ELEKTROENERGETICI </a:t>
            </a:r>
            <a:r>
              <a:rPr lang="hr-HR"/>
              <a:t>- 4</a:t>
            </a:r>
            <a:endParaRPr lang="hr-HR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179" y="2420938"/>
            <a:ext cx="7132842" cy="4321175"/>
          </a:xfrm>
        </p:spPr>
      </p:pic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74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PRIMJERI KIBERNETIČKIH NAPADA I ISKORIŠTAVANJA - UKRAJINA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kraj 2015. godine</a:t>
            </a:r>
          </a:p>
          <a:p>
            <a:r>
              <a:rPr lang="hr-HR" dirty="0"/>
              <a:t>3 operatora distribucijskih sustava, 30 transformatorskih stanica, oko 225 tisuća korisnika</a:t>
            </a:r>
          </a:p>
          <a:p>
            <a:r>
              <a:rPr lang="hr-HR" dirty="0"/>
              <a:t>prekid napajanja nekoliko sati -&gt; poremećeni pogon</a:t>
            </a:r>
          </a:p>
          <a:p>
            <a:r>
              <a:rPr lang="hr-HR" dirty="0"/>
              <a:t>iznimno sofisticirani i koordinirani napad, velik tim ljudi sa širokim spektrom znanja i značajnim resursima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3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PRIMJERI KIBERNETIČKIH NAPADA I ISKORIŠTAVANJA - MALTA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/>
          </a:bodyPr>
          <a:lstStyle/>
          <a:p>
            <a:r>
              <a:rPr lang="hr-HR" dirty="0"/>
              <a:t>otkriveno u 2014. godini, odvijalo se od 2011.</a:t>
            </a:r>
          </a:p>
          <a:p>
            <a:r>
              <a:rPr lang="hr-HR" dirty="0"/>
              <a:t>procjena oko 30 milijuna eura štete</a:t>
            </a:r>
          </a:p>
          <a:p>
            <a:r>
              <a:rPr lang="hr-HR" dirty="0"/>
              <a:t>grupa zaposlenika njihove najveće tvrtke za proizvodnju i distribuciju EE softverski mijenjala postavke pametnih brojila da očitava nižu potrošnju – naplaćivali kupcima kao specijalnu uslugu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52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PRIMJERI KIBERNETIČKIH NAPADA I ISKORIŠTAVANJA - </a:t>
            </a:r>
            <a:r>
              <a:rPr lang="hr-HR" dirty="0" err="1"/>
              <a:t>WannaCry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2017. godina</a:t>
            </a:r>
          </a:p>
          <a:p>
            <a:r>
              <a:rPr lang="hr-HR" dirty="0"/>
              <a:t>ucjenjivački kripto kod (engl. </a:t>
            </a:r>
            <a:r>
              <a:rPr lang="hr-HR" dirty="0" err="1"/>
              <a:t>ransomware</a:t>
            </a:r>
            <a:r>
              <a:rPr lang="hr-HR" dirty="0"/>
              <a:t>) – blokira pristup sustavu ili kriptira datoteke i traži otkupninu</a:t>
            </a:r>
          </a:p>
          <a:p>
            <a:r>
              <a:rPr lang="hr-HR" dirty="0"/>
              <a:t>veće štete – zdravstveni sustav UK, njemački i ruski željeznički promet, španjolski i portugalski telekomunikacijski sektor, kineska i brazilska petrokemijska industrija, japanska automoto industrija</a:t>
            </a:r>
          </a:p>
          <a:p>
            <a:r>
              <a:rPr lang="hr-HR" dirty="0"/>
              <a:t>procjena oko 300 tisuća računala u preko 150 država</a:t>
            </a:r>
          </a:p>
          <a:p>
            <a:r>
              <a:rPr lang="hr-HR" dirty="0"/>
              <a:t>u RH nije bilo značajnih šteta – procjena oko 200 računala</a:t>
            </a:r>
          </a:p>
          <a:p>
            <a:r>
              <a:rPr lang="hr-HR" dirty="0"/>
              <a:t>nema dokaza da je sektor električne energije bio jače zahvaćen - ne smije se isključiti mogućnost buduće zaraze i novog oblika ucjenjivačkog koda koji će umjesto podataka, pod ucjenom držati elemente elektroenergetskog sustava.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KIBERNETIČKA SIGURNOST ELEKTROENERGETSKOG SUSTAVA I ULOGA REGULATORA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Marko Poljak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20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924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  Seminar   DIGITALIZACIJA ELEKTROENERGETSKOG SEKTORA   I  IZAZOVI KIBERNETIČKE SIGURNOSTI 21. ožujka 2019.                       </vt:lpstr>
      <vt:lpstr>    KIBERNETIČKA SIGURNOST ELEKTROENERGETSKOG SUSTAVA I ULOGA REGULATORA Marko Poljak                       </vt:lpstr>
      <vt:lpstr>KIBERNETIČKA SIGURNOST U ELEKTROENERGETICI - 1</vt:lpstr>
      <vt:lpstr>KIBERNETIČKA SIGURNOST U ELEKTROENERGETICI - 2</vt:lpstr>
      <vt:lpstr>KIBERNETIČKA SIGURNOST U ELEKTROENERGETICI - 3</vt:lpstr>
      <vt:lpstr>KIBERNETIČKA SIGURNOST U ELEKTROENERGETICI - 4</vt:lpstr>
      <vt:lpstr>PRIMJERI KIBERNETIČKIH NAPADA I ISKORIŠTAVANJA - UKRAJINA</vt:lpstr>
      <vt:lpstr>PRIMJERI KIBERNETIČKIH NAPADA I ISKORIŠTAVANJA - MALTA</vt:lpstr>
      <vt:lpstr>PRIMJERI KIBERNETIČKIH NAPADA I ISKORIŠTAVANJA - WannaCry</vt:lpstr>
      <vt:lpstr>PAKET ČISTE ENERGIJE ZA SVE EUROPLJANE</vt:lpstr>
      <vt:lpstr>PAKET ČISTE ENERGIJE ZA SVE EUROPLJANE – Direktiva tržište</vt:lpstr>
      <vt:lpstr>PAKET ČISTE ENERGIJE ZA SVE EUROPLJANE – Uredba tržište</vt:lpstr>
      <vt:lpstr>PAKET ČISTE ENERGIJE ZA SVE EUROPLJANE – Uredba rizik</vt:lpstr>
      <vt:lpstr>ULOGA REGULATORA - 1</vt:lpstr>
      <vt:lpstr>ULOGA REGULATORA - 2</vt:lpstr>
      <vt:lpstr>ULOGA REGULATORA - 3</vt:lpstr>
      <vt:lpstr>    KIBERNETIČKA SIGURNOST ELEKTROENERGETSKOG SUSTAVA I ULOGA REGULATORA Marko Poljak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Logotip              Naziv seminara             logotip HO CIRED                        datum održavanja              HKIE</dc:title>
  <dc:creator>kompic</dc:creator>
  <cp:lastModifiedBy>Marko Poljak</cp:lastModifiedBy>
  <cp:revision>81</cp:revision>
  <dcterms:created xsi:type="dcterms:W3CDTF">2015-02-06T07:22:36Z</dcterms:created>
  <dcterms:modified xsi:type="dcterms:W3CDTF">2019-03-20T16:16:39Z</dcterms:modified>
</cp:coreProperties>
</file>