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60" r:id="rId4"/>
    <p:sldId id="258" r:id="rId5"/>
    <p:sldId id="261" r:id="rId6"/>
    <p:sldId id="263" r:id="rId7"/>
    <p:sldId id="267" r:id="rId8"/>
    <p:sldId id="264" r:id="rId9"/>
    <p:sldId id="265" r:id="rId10"/>
    <p:sldId id="266" r:id="rId11"/>
    <p:sldId id="268" r:id="rId12"/>
    <p:sldId id="270" r:id="rId13"/>
    <p:sldId id="271" r:id="rId14"/>
    <p:sldId id="272" r:id="rId15"/>
    <p:sldId id="273" r:id="rId16"/>
    <p:sldId id="275" r:id="rId17"/>
    <p:sldId id="274" r:id="rId18"/>
    <p:sldId id="276" r:id="rId19"/>
    <p:sldId id="277" r:id="rId20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10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13" autoAdjust="0"/>
    <p:restoredTop sz="94660"/>
  </p:normalViewPr>
  <p:slideViewPr>
    <p:cSldViewPr>
      <p:cViewPr varScale="1">
        <p:scale>
          <a:sx n="106" d="100"/>
          <a:sy n="106" d="100"/>
        </p:scale>
        <p:origin x="14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731B7-4237-4C9E-9447-F5057482FAE0}" type="datetimeFigureOut">
              <a:rPr lang="sr-Latn-CS" smtClean="0"/>
              <a:pPr/>
              <a:t>21.3.2019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933C93-8FE1-443D-B56F-8C9A7162024D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22651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C2183-26EB-48DC-B77C-7C64496CCA76}" type="datetime1">
              <a:rPr lang="sr-Latn-CS" smtClean="0"/>
              <a:pPr/>
              <a:t>21.3.2019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E5694-D12F-407E-867F-4076AC2A118E}" type="datetime1">
              <a:rPr lang="sr-Latn-CS" smtClean="0"/>
              <a:pPr/>
              <a:t>21.3.2019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C0EA-06F9-48B6-A22C-AC39BA19D40E}" type="datetime1">
              <a:rPr lang="sr-Latn-CS" smtClean="0"/>
              <a:pPr/>
              <a:t>21.3.2019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AD04-31F8-4442-8C4E-60706E3D8CCA}" type="datetime1">
              <a:rPr lang="sr-Latn-CS" smtClean="0"/>
              <a:pPr/>
              <a:t>21.3.2019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B5C32-B83A-40C6-80BF-874E722D6F0F}" type="datetime1">
              <a:rPr lang="sr-Latn-CS" smtClean="0"/>
              <a:pPr/>
              <a:t>21.3.2019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B1AFC-DCF4-4E07-9E09-A098300B4111}" type="datetime1">
              <a:rPr lang="sr-Latn-CS" smtClean="0"/>
              <a:pPr/>
              <a:t>21.3.2019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838B-111C-4BA8-9524-18855DF2D9EC}" type="datetime1">
              <a:rPr lang="sr-Latn-CS" smtClean="0"/>
              <a:pPr/>
              <a:t>21.3.2019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7CB25-D4A4-4F12-A5FA-A839D01809A1}" type="datetime1">
              <a:rPr lang="sr-Latn-CS" smtClean="0"/>
              <a:pPr/>
              <a:t>21.3.2019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432AC-A00B-4AE0-9D92-6DC042CD7FA9}" type="datetime1">
              <a:rPr lang="sr-Latn-CS" smtClean="0"/>
              <a:pPr/>
              <a:t>21.3.2019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A3C71-ABDD-4451-B05E-98F2919C70A5}" type="datetime1">
              <a:rPr lang="sr-Latn-CS" smtClean="0"/>
              <a:pPr/>
              <a:t>21.3.2019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9326-ADEC-472D-A7C5-DE0151D203E0}" type="datetime1">
              <a:rPr lang="sr-Latn-CS" smtClean="0"/>
              <a:pPr/>
              <a:t>21.3.2019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B4987-1982-4A6B-9CA3-F8EFDF269F13}" type="datetime1">
              <a:rPr lang="sr-Latn-CS" smtClean="0"/>
              <a:pPr/>
              <a:t>21.3.2019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1</a:t>
            </a:fld>
            <a:endParaRPr lang="hr-HR"/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1045824" y="-11289"/>
            <a:ext cx="6694488" cy="969962"/>
          </a:xfrm>
        </p:spPr>
        <p:txBody>
          <a:bodyPr>
            <a:noAutofit/>
          </a:bodyPr>
          <a:lstStyle/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200" dirty="0">
                <a:latin typeface="Arial" pitchFamily="34" charset="0"/>
                <a:cs typeface="Arial" pitchFamily="34" charset="0"/>
              </a:rPr>
              <a:t>Seminar</a:t>
            </a: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>  </a:t>
            </a:r>
            <a:r>
              <a:rPr lang="hr-HR" sz="1600" b="1" spc="-60" dirty="0">
                <a:latin typeface="Arial" pitchFamily="34" charset="0"/>
                <a:cs typeface="Arial" pitchFamily="34" charset="0"/>
              </a:rPr>
              <a:t>DIGITALIZACIJA ELEKTROENERGETSKOG SEKTORA </a:t>
            </a:r>
            <a:br>
              <a:rPr lang="hr-HR" sz="1600" b="1" spc="-60" dirty="0">
                <a:latin typeface="Arial" pitchFamily="34" charset="0"/>
                <a:cs typeface="Arial" pitchFamily="34" charset="0"/>
              </a:rPr>
            </a:br>
            <a:r>
              <a:rPr lang="hr-HR" sz="1600" b="1" spc="-60" dirty="0">
                <a:latin typeface="Arial" pitchFamily="34" charset="0"/>
                <a:cs typeface="Arial" pitchFamily="34" charset="0"/>
              </a:rPr>
              <a:t> I  IZAZOVI KIBERNETIČKE SIGURNOSTI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200" dirty="0">
                <a:latin typeface="Arial" pitchFamily="34" charset="0"/>
                <a:cs typeface="Arial" pitchFamily="34" charset="0"/>
              </a:rPr>
              <a:t>21. ožujka 2019.</a:t>
            </a:r>
            <a:r>
              <a:rPr lang="hr-HR" sz="18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idx="4294967295"/>
          </p:nvPr>
        </p:nvSpPr>
        <p:spPr>
          <a:xfrm>
            <a:off x="0" y="1412875"/>
            <a:ext cx="9144000" cy="5445125"/>
          </a:xfrm>
          <a:ln>
            <a:solidFill>
              <a:schemeClr val="bg1"/>
            </a:solidFill>
          </a:ln>
        </p:spPr>
        <p:txBody>
          <a:bodyPr/>
          <a:lstStyle/>
          <a:p>
            <a:pPr algn="ctr"/>
            <a:endParaRPr lang="hr-HR" dirty="0"/>
          </a:p>
          <a:p>
            <a:pPr marL="0" indent="0" algn="ctr">
              <a:buNone/>
            </a:pPr>
            <a:r>
              <a:rPr lang="hr-HR" b="1" dirty="0"/>
              <a:t>ZAKON I UREDBA O KIBERNETIČKOJ SIGURNOSTI </a:t>
            </a:r>
            <a:r>
              <a:rPr lang="hr-HR" b="1" dirty="0" smtClean="0"/>
              <a:t>OPERATORA KLJUČNIH </a:t>
            </a:r>
            <a:r>
              <a:rPr lang="hr-HR" b="1" dirty="0"/>
              <a:t>USLUGA </a:t>
            </a:r>
            <a:r>
              <a:rPr lang="hr-HR" b="1" dirty="0" smtClean="0"/>
              <a:t>I</a:t>
            </a:r>
            <a:br>
              <a:rPr lang="hr-HR" b="1" dirty="0" smtClean="0"/>
            </a:br>
            <a:r>
              <a:rPr lang="hr-HR" b="1" dirty="0" smtClean="0"/>
              <a:t>DAVATELJA </a:t>
            </a:r>
            <a:r>
              <a:rPr lang="hr-HR" b="1" dirty="0"/>
              <a:t>DIGITALNIH USLUGA </a:t>
            </a:r>
          </a:p>
          <a:p>
            <a:pPr marL="0" indent="0" algn="ctr">
              <a:buNone/>
            </a:pPr>
            <a:endParaRPr lang="hr-HR" dirty="0" smtClean="0"/>
          </a:p>
          <a:p>
            <a:pPr marL="0" indent="0" algn="ctr">
              <a:buNone/>
            </a:pPr>
            <a:r>
              <a:rPr lang="hr-HR" dirty="0" smtClean="0"/>
              <a:t>Goran Piškor, dipl. ing. el.</a:t>
            </a:r>
          </a:p>
          <a:p>
            <a:pPr marL="0" indent="0" algn="ctr">
              <a:buNone/>
            </a:pPr>
            <a:r>
              <a:rPr lang="hr-HR" dirty="0" smtClean="0"/>
              <a:t>HEP Operator distribucijskog sustava d.o.o.</a:t>
            </a:r>
            <a:endParaRPr lang="hr-HR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3" descr="HKIE logotip PLAVI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25267"/>
            <a:ext cx="1013157" cy="63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121094"/>
            <a:ext cx="8805244" cy="876570"/>
          </a:xfrm>
        </p:spPr>
        <p:txBody>
          <a:bodyPr lIns="0" rIns="0">
            <a:normAutofit fontScale="90000"/>
          </a:bodyPr>
          <a:lstStyle/>
          <a:p>
            <a:pPr algn="l"/>
            <a:r>
              <a:rPr lang="hr-HR" sz="3200" dirty="0" smtClean="0"/>
              <a:t>1</a:t>
            </a:r>
            <a:r>
              <a:rPr lang="hr-HR" sz="3200" dirty="0"/>
              <a:t>. Zakon o kibernetičkoj sigurnosti operatora </a:t>
            </a:r>
            <a:r>
              <a:rPr lang="hr-HR" sz="3200" dirty="0" smtClean="0"/>
              <a:t>ključnih</a:t>
            </a:r>
            <a:br>
              <a:rPr lang="hr-HR" sz="3200" dirty="0" smtClean="0"/>
            </a:br>
            <a:r>
              <a:rPr lang="hr-HR" sz="3200" dirty="0" smtClean="0"/>
              <a:t>    </a:t>
            </a:r>
            <a:r>
              <a:rPr lang="hr-HR" sz="3200" dirty="0"/>
              <a:t>usluga i davatelja digitalnih </a:t>
            </a:r>
            <a:r>
              <a:rPr lang="hr-HR" sz="3200" dirty="0" smtClean="0"/>
              <a:t>usluga</a:t>
            </a:r>
            <a:endParaRPr lang="hr-HR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3" y="2100472"/>
            <a:ext cx="8949260" cy="4568888"/>
          </a:xfrm>
        </p:spPr>
        <p:txBody>
          <a:bodyPr>
            <a:noAutofit/>
          </a:bodyPr>
          <a:lstStyle/>
          <a:p>
            <a:r>
              <a:rPr lang="hr-HR" sz="2400" dirty="0"/>
              <a:t>Nadzor operatora ključnih </a:t>
            </a:r>
            <a:r>
              <a:rPr lang="hr-HR" sz="2400" dirty="0" smtClean="0"/>
              <a:t>usluga</a:t>
            </a:r>
          </a:p>
          <a:p>
            <a:r>
              <a:rPr lang="hr-HR" sz="2400" dirty="0" smtClean="0"/>
              <a:t>Jedinstvena nacionalna točka</a:t>
            </a:r>
            <a:endParaRPr lang="hr-HR" sz="2400" dirty="0"/>
          </a:p>
          <a:p>
            <a:r>
              <a:rPr lang="hr-HR" sz="2400" dirty="0" smtClean="0"/>
              <a:t>Tehničko </a:t>
            </a:r>
            <a:r>
              <a:rPr lang="hr-HR" sz="2400" dirty="0"/>
              <a:t>tijelo za ocjenu </a:t>
            </a:r>
            <a:r>
              <a:rPr lang="hr-HR" sz="2400" dirty="0" smtClean="0"/>
              <a:t>sukladnosti</a:t>
            </a:r>
          </a:p>
          <a:p>
            <a:r>
              <a:rPr lang="hr-HR" sz="2400" dirty="0"/>
              <a:t>Zaštita </a:t>
            </a:r>
            <a:r>
              <a:rPr lang="hr-HR" sz="2400" dirty="0" smtClean="0"/>
              <a:t>podataka</a:t>
            </a:r>
            <a:endParaRPr lang="hr-HR" sz="2400" dirty="0"/>
          </a:p>
          <a:p>
            <a:r>
              <a:rPr lang="hr-HR" sz="2400" dirty="0"/>
              <a:t>Prekršajne odredbe</a:t>
            </a:r>
          </a:p>
          <a:p>
            <a:r>
              <a:rPr lang="hr-HR" sz="2400" dirty="0"/>
              <a:t>Prijelazne i završne odredbe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3"/>
          <p:cNvSpPr txBox="1">
            <a:spLocks/>
          </p:cNvSpPr>
          <p:nvPr/>
        </p:nvSpPr>
        <p:spPr>
          <a:xfrm>
            <a:off x="1021420" y="48323"/>
            <a:ext cx="6694488" cy="9699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smtClean="0">
                <a:latin typeface="Arial" pitchFamily="34" charset="0"/>
                <a:cs typeface="Arial" pitchFamily="34" charset="0"/>
              </a:rPr>
            </a:br>
            <a:r>
              <a:rPr lang="hr-HR" sz="1600" b="1" spc="-18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smtClean="0">
                <a:latin typeface="Arial" pitchFamily="34" charset="0"/>
                <a:cs typeface="Arial" pitchFamily="34" charset="0"/>
              </a:rPr>
            </a:br>
            <a:r>
              <a:rPr lang="hr-HR" sz="1800" b="1" spc="-180" smtClean="0">
                <a:latin typeface="Arial" pitchFamily="34" charset="0"/>
                <a:cs typeface="Arial" pitchFamily="34" charset="0"/>
              </a:rPr>
              <a:t>  ZAKON I UREDBA O KIBERNETIČKOJ SIGURNOSTI  OPERATORA KLJUČNIH USLUGA I DAVATELJA DIGITALNIH USLUGA</a:t>
            </a:r>
            <a:r>
              <a:rPr lang="hr-HR" sz="1600" b="1" spc="-10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smtClean="0">
                <a:latin typeface="Arial" pitchFamily="34" charset="0"/>
                <a:cs typeface="Arial" pitchFamily="34" charset="0"/>
              </a:rPr>
            </a:br>
            <a:r>
              <a:rPr lang="hr-HR" sz="1600" b="1" spc="-100" smtClean="0">
                <a:latin typeface="Arial" pitchFamily="34" charset="0"/>
                <a:cs typeface="Arial" pitchFamily="34" charset="0"/>
              </a:rPr>
              <a:t>Goran Piškor, dipl. ing. el.</a:t>
            </a:r>
            <a:r>
              <a:rPr lang="hr-HR" sz="1800" b="1" spc="-10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smtClean="0">
                <a:latin typeface="Arial" pitchFamily="34" charset="0"/>
                <a:cs typeface="Arial" pitchFamily="34" charset="0"/>
              </a:rPr>
            </a:br>
            <a:r>
              <a:rPr lang="hr-HR" sz="1800" b="1" spc="-100" smtClean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smtClean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smtClean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  <a:endParaRPr lang="hr-HR" sz="20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9657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121094"/>
            <a:ext cx="8805244" cy="876570"/>
          </a:xfrm>
        </p:spPr>
        <p:txBody>
          <a:bodyPr lIns="0" rIns="0">
            <a:normAutofit fontScale="90000"/>
          </a:bodyPr>
          <a:lstStyle/>
          <a:p>
            <a:pPr algn="l"/>
            <a:r>
              <a:rPr lang="hr-HR" sz="3200" dirty="0" smtClean="0"/>
              <a:t>2. Uredba </a:t>
            </a:r>
            <a:r>
              <a:rPr lang="hr-HR" sz="3200" dirty="0"/>
              <a:t>o kibernetičkoj sigurnosti operatora </a:t>
            </a:r>
            <a:r>
              <a:rPr lang="hr-HR" sz="3200" dirty="0" smtClean="0"/>
              <a:t>ključnih</a:t>
            </a:r>
            <a:br>
              <a:rPr lang="hr-HR" sz="3200" dirty="0" smtClean="0"/>
            </a:br>
            <a:r>
              <a:rPr lang="hr-HR" sz="3200" dirty="0" smtClean="0"/>
              <a:t>    </a:t>
            </a:r>
            <a:r>
              <a:rPr lang="hr-HR" sz="3200" dirty="0"/>
              <a:t>usluga i davatelja digitalnih </a:t>
            </a:r>
            <a:r>
              <a:rPr lang="hr-HR" sz="3200" dirty="0" smtClean="0"/>
              <a:t>usluga</a:t>
            </a:r>
            <a:endParaRPr lang="hr-HR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3" y="2100472"/>
            <a:ext cx="8949260" cy="45688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HR" sz="2400" dirty="0" smtClean="0"/>
              <a:t>Uredbom se utvrđuju </a:t>
            </a:r>
            <a:r>
              <a:rPr lang="hr-HR" sz="2400" dirty="0"/>
              <a:t>mjere za postizanje visoke razine kibernetičke sigurnosti operatora ključnih usluga, način njihove provedbe, kriteriji za određivanje incidenata koji imaju znatan učinak na pružanje ključnih usluga, sadržaj obavijesti i druga bitna pitanja za obavješćivanje o </a:t>
            </a:r>
            <a:r>
              <a:rPr lang="hr-HR" sz="2400" dirty="0" smtClean="0"/>
              <a:t>incidentima.</a:t>
            </a:r>
          </a:p>
          <a:p>
            <a:pPr marL="0" indent="0">
              <a:buNone/>
            </a:pPr>
            <a:endParaRPr lang="hr-HR" sz="2400" dirty="0"/>
          </a:p>
          <a:p>
            <a:r>
              <a:rPr lang="hr-HR" sz="2400" dirty="0" smtClean="0"/>
              <a:t>Prilog 1. – Kriteriji za utvrđivanje incidenata koji imaju znatan učinak na pružanje ključne usluge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3"/>
          <p:cNvSpPr txBox="1">
            <a:spLocks/>
          </p:cNvSpPr>
          <p:nvPr/>
        </p:nvSpPr>
        <p:spPr>
          <a:xfrm>
            <a:off x="1021420" y="48323"/>
            <a:ext cx="6694488" cy="9699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smtClean="0">
                <a:latin typeface="Arial" pitchFamily="34" charset="0"/>
                <a:cs typeface="Arial" pitchFamily="34" charset="0"/>
              </a:rPr>
            </a:br>
            <a:r>
              <a:rPr lang="hr-HR" sz="1600" b="1" spc="-18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smtClean="0">
                <a:latin typeface="Arial" pitchFamily="34" charset="0"/>
                <a:cs typeface="Arial" pitchFamily="34" charset="0"/>
              </a:rPr>
            </a:br>
            <a:r>
              <a:rPr lang="hr-HR" sz="1800" b="1" spc="-180" smtClean="0">
                <a:latin typeface="Arial" pitchFamily="34" charset="0"/>
                <a:cs typeface="Arial" pitchFamily="34" charset="0"/>
              </a:rPr>
              <a:t>  ZAKON I UREDBA O KIBERNETIČKOJ SIGURNOSTI  OPERATORA KLJUČNIH USLUGA I DAVATELJA DIGITALNIH USLUGA</a:t>
            </a:r>
            <a:r>
              <a:rPr lang="hr-HR" sz="1600" b="1" spc="-10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smtClean="0">
                <a:latin typeface="Arial" pitchFamily="34" charset="0"/>
                <a:cs typeface="Arial" pitchFamily="34" charset="0"/>
              </a:rPr>
            </a:br>
            <a:r>
              <a:rPr lang="hr-HR" sz="1600" b="1" spc="-100" smtClean="0">
                <a:latin typeface="Arial" pitchFamily="34" charset="0"/>
                <a:cs typeface="Arial" pitchFamily="34" charset="0"/>
              </a:rPr>
              <a:t>Goran Piškor, dipl. ing. el.</a:t>
            </a:r>
            <a:r>
              <a:rPr lang="hr-HR" sz="1800" b="1" spc="-10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smtClean="0">
                <a:latin typeface="Arial" pitchFamily="34" charset="0"/>
                <a:cs typeface="Arial" pitchFamily="34" charset="0"/>
              </a:rPr>
            </a:br>
            <a:r>
              <a:rPr lang="hr-HR" sz="1800" b="1" spc="-100" smtClean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smtClean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smtClean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  <a:endParaRPr lang="hr-HR" sz="20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9797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121094"/>
            <a:ext cx="8805244" cy="876570"/>
          </a:xfrm>
        </p:spPr>
        <p:txBody>
          <a:bodyPr lIns="0" rIns="0">
            <a:normAutofit fontScale="90000"/>
          </a:bodyPr>
          <a:lstStyle/>
          <a:p>
            <a:pPr algn="l"/>
            <a:r>
              <a:rPr lang="hr-HR" sz="3200" dirty="0" smtClean="0"/>
              <a:t>2. Uredba </a:t>
            </a:r>
            <a:r>
              <a:rPr lang="hr-HR" sz="3200" dirty="0"/>
              <a:t>o kibernetičkoj sigurnosti operatora </a:t>
            </a:r>
            <a:r>
              <a:rPr lang="hr-HR" sz="3200" dirty="0" smtClean="0"/>
              <a:t>ključnih</a:t>
            </a:r>
            <a:br>
              <a:rPr lang="hr-HR" sz="3200" dirty="0" smtClean="0"/>
            </a:br>
            <a:r>
              <a:rPr lang="hr-HR" sz="3200" dirty="0" smtClean="0"/>
              <a:t>    </a:t>
            </a:r>
            <a:r>
              <a:rPr lang="hr-HR" sz="3200" dirty="0"/>
              <a:t>usluga i davatelja digitalnih </a:t>
            </a:r>
            <a:r>
              <a:rPr lang="hr-HR" sz="3200" dirty="0" smtClean="0"/>
              <a:t>usluga</a:t>
            </a:r>
            <a:endParaRPr lang="hr-HR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3" y="2100472"/>
            <a:ext cx="8949260" cy="45688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HR" sz="2400" b="1" dirty="0" smtClean="0"/>
              <a:t>Upravljanje sigurnošću mrežnih i informacijskih sustava</a:t>
            </a:r>
          </a:p>
          <a:p>
            <a:pPr marL="0" indent="0">
              <a:buNone/>
            </a:pPr>
            <a:r>
              <a:rPr lang="hr-HR" sz="2400" dirty="0" smtClean="0"/>
              <a:t>Funkcionalnost </a:t>
            </a:r>
            <a:r>
              <a:rPr lang="hr-HR" sz="2400" dirty="0"/>
              <a:t>i sigurnost ključnih sustava temelji se na sljedećim načelima:</a:t>
            </a:r>
          </a:p>
          <a:p>
            <a:r>
              <a:rPr lang="hr-HR" sz="2400" b="1" dirty="0" smtClean="0"/>
              <a:t>povjerljivosti</a:t>
            </a:r>
            <a:r>
              <a:rPr lang="hr-HR" sz="2400" dirty="0"/>
              <a:t>: svojstvu da usluge ili podaci ne budu dostupne ili otkrivene neovlaštenim osobama</a:t>
            </a:r>
          </a:p>
          <a:p>
            <a:r>
              <a:rPr lang="hr-HR" sz="2400" b="1" dirty="0" smtClean="0"/>
              <a:t>integritetu</a:t>
            </a:r>
            <a:r>
              <a:rPr lang="hr-HR" sz="2400" dirty="0"/>
              <a:t>: svojstvu da usluge ili podaci nisu neovlašteno ili nepredviđeno mijenjani</a:t>
            </a:r>
          </a:p>
          <a:p>
            <a:r>
              <a:rPr lang="hr-HR" sz="2400" b="1" dirty="0" smtClean="0"/>
              <a:t>raspoloživosti</a:t>
            </a:r>
            <a:r>
              <a:rPr lang="hr-HR" sz="2400" dirty="0"/>
              <a:t>: svojstvu koje omogućuje pristup ili upotrebljivost usluge ili podataka na zahtjev ovlaštenog korisnika</a:t>
            </a:r>
          </a:p>
          <a:p>
            <a:r>
              <a:rPr lang="hr-HR" sz="2400" b="1" dirty="0" smtClean="0"/>
              <a:t>autentičnosti</a:t>
            </a:r>
            <a:r>
              <a:rPr lang="hr-HR" sz="2400" dirty="0"/>
              <a:t>: svojstvu koje osigurava da je identitet korisnika zaista onaj za koji se tvrdi da </a:t>
            </a:r>
            <a:r>
              <a:rPr lang="hr-HR" sz="2400" dirty="0" smtClean="0"/>
              <a:t>jest</a:t>
            </a:r>
            <a:endParaRPr lang="hr-HR" sz="2400" dirty="0"/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3"/>
          <p:cNvSpPr txBox="1">
            <a:spLocks/>
          </p:cNvSpPr>
          <p:nvPr/>
        </p:nvSpPr>
        <p:spPr>
          <a:xfrm>
            <a:off x="1021420" y="48323"/>
            <a:ext cx="6694488" cy="9699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smtClean="0">
                <a:latin typeface="Arial" pitchFamily="34" charset="0"/>
                <a:cs typeface="Arial" pitchFamily="34" charset="0"/>
              </a:rPr>
            </a:br>
            <a:r>
              <a:rPr lang="hr-HR" sz="1600" b="1" spc="-18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smtClean="0">
                <a:latin typeface="Arial" pitchFamily="34" charset="0"/>
                <a:cs typeface="Arial" pitchFamily="34" charset="0"/>
              </a:rPr>
            </a:br>
            <a:r>
              <a:rPr lang="hr-HR" sz="1800" b="1" spc="-180" smtClean="0">
                <a:latin typeface="Arial" pitchFamily="34" charset="0"/>
                <a:cs typeface="Arial" pitchFamily="34" charset="0"/>
              </a:rPr>
              <a:t>  ZAKON I UREDBA O KIBERNETIČKOJ SIGURNOSTI  OPERATORA KLJUČNIH USLUGA I DAVATELJA DIGITALNIH USLUGA</a:t>
            </a:r>
            <a:r>
              <a:rPr lang="hr-HR" sz="1600" b="1" spc="-10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smtClean="0">
                <a:latin typeface="Arial" pitchFamily="34" charset="0"/>
                <a:cs typeface="Arial" pitchFamily="34" charset="0"/>
              </a:rPr>
            </a:br>
            <a:r>
              <a:rPr lang="hr-HR" sz="1600" b="1" spc="-100" smtClean="0">
                <a:latin typeface="Arial" pitchFamily="34" charset="0"/>
                <a:cs typeface="Arial" pitchFamily="34" charset="0"/>
              </a:rPr>
              <a:t>Goran Piškor, dipl. ing. el.</a:t>
            </a:r>
            <a:r>
              <a:rPr lang="hr-HR" sz="1800" b="1" spc="-10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smtClean="0">
                <a:latin typeface="Arial" pitchFamily="34" charset="0"/>
                <a:cs typeface="Arial" pitchFamily="34" charset="0"/>
              </a:rPr>
            </a:br>
            <a:r>
              <a:rPr lang="hr-HR" sz="1800" b="1" spc="-100" smtClean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smtClean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smtClean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  <a:endParaRPr lang="hr-HR" sz="20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74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121094"/>
            <a:ext cx="8805244" cy="876570"/>
          </a:xfrm>
        </p:spPr>
        <p:txBody>
          <a:bodyPr lIns="0" rIns="0">
            <a:normAutofit fontScale="90000"/>
          </a:bodyPr>
          <a:lstStyle/>
          <a:p>
            <a:pPr algn="l"/>
            <a:r>
              <a:rPr lang="hr-HR" sz="3200" dirty="0" smtClean="0"/>
              <a:t>2. Uredba </a:t>
            </a:r>
            <a:r>
              <a:rPr lang="hr-HR" sz="3200" dirty="0"/>
              <a:t>o kibernetičkoj sigurnosti operatora </a:t>
            </a:r>
            <a:r>
              <a:rPr lang="hr-HR" sz="3200" dirty="0" smtClean="0"/>
              <a:t>ključnih</a:t>
            </a:r>
            <a:br>
              <a:rPr lang="hr-HR" sz="3200" dirty="0" smtClean="0"/>
            </a:br>
            <a:r>
              <a:rPr lang="hr-HR" sz="3200" dirty="0" smtClean="0"/>
              <a:t>    </a:t>
            </a:r>
            <a:r>
              <a:rPr lang="hr-HR" sz="3200" dirty="0"/>
              <a:t>usluga i davatelja digitalnih </a:t>
            </a:r>
            <a:r>
              <a:rPr lang="hr-HR" sz="3200" dirty="0" smtClean="0"/>
              <a:t>usluga</a:t>
            </a:r>
            <a:endParaRPr lang="hr-HR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3" y="2100472"/>
            <a:ext cx="8949260" cy="45688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HR" sz="2400" b="1" dirty="0" smtClean="0"/>
              <a:t>Upravljanje sigurnošću mrežnih i informacijskih sustava</a:t>
            </a:r>
          </a:p>
          <a:p>
            <a:r>
              <a:rPr lang="hr-HR" sz="2400" dirty="0"/>
              <a:t>Uspostava i dokumentiranje politike </a:t>
            </a:r>
            <a:r>
              <a:rPr lang="hr-HR" sz="2400" dirty="0" smtClean="0"/>
              <a:t>upravljanja sigurnošću ključnih sustava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hr-HR" sz="2400" dirty="0"/>
              <a:t>definirati ciljeve i strateške smjernice očuvanja kontinuiteta poslovanja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hr-HR" sz="2400" dirty="0" smtClean="0"/>
              <a:t>temeljena </a:t>
            </a:r>
            <a:r>
              <a:rPr lang="hr-HR" sz="2400" dirty="0"/>
              <a:t>na procjeni i upravljanju rizicima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hr-HR" sz="2400" dirty="0" smtClean="0"/>
              <a:t>opisati </a:t>
            </a:r>
            <a:r>
              <a:rPr lang="hr-HR" sz="2400" dirty="0"/>
              <a:t>sustav upravljanja sigurnošću, uključujući interne nadzore provedbe mjera kibernetičke </a:t>
            </a:r>
            <a:r>
              <a:rPr lang="hr-HR" sz="2400" dirty="0" smtClean="0"/>
              <a:t>sigurnosti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hr-HR" sz="2400" dirty="0" smtClean="0"/>
              <a:t>utvrditi </a:t>
            </a:r>
            <a:r>
              <a:rPr lang="hr-HR" sz="2400" dirty="0"/>
              <a:t>donošenje potrebnih sigurnosno-operativnih procedura za ključne </a:t>
            </a:r>
            <a:r>
              <a:rPr lang="hr-HR" sz="2400" dirty="0" smtClean="0"/>
              <a:t>sustave</a:t>
            </a:r>
            <a:endParaRPr lang="hr-HR" sz="2400" dirty="0"/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3"/>
          <p:cNvSpPr txBox="1">
            <a:spLocks/>
          </p:cNvSpPr>
          <p:nvPr/>
        </p:nvSpPr>
        <p:spPr>
          <a:xfrm>
            <a:off x="1021420" y="48323"/>
            <a:ext cx="6694488" cy="9699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smtClean="0">
                <a:latin typeface="Arial" pitchFamily="34" charset="0"/>
                <a:cs typeface="Arial" pitchFamily="34" charset="0"/>
              </a:rPr>
            </a:br>
            <a:r>
              <a:rPr lang="hr-HR" sz="1600" b="1" spc="-18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smtClean="0">
                <a:latin typeface="Arial" pitchFamily="34" charset="0"/>
                <a:cs typeface="Arial" pitchFamily="34" charset="0"/>
              </a:rPr>
            </a:br>
            <a:r>
              <a:rPr lang="hr-HR" sz="1800" b="1" spc="-180" smtClean="0">
                <a:latin typeface="Arial" pitchFamily="34" charset="0"/>
                <a:cs typeface="Arial" pitchFamily="34" charset="0"/>
              </a:rPr>
              <a:t>  ZAKON I UREDBA O KIBERNETIČKOJ SIGURNOSTI  OPERATORA KLJUČNIH USLUGA I DAVATELJA DIGITALNIH USLUGA</a:t>
            </a:r>
            <a:r>
              <a:rPr lang="hr-HR" sz="1600" b="1" spc="-10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smtClean="0">
                <a:latin typeface="Arial" pitchFamily="34" charset="0"/>
                <a:cs typeface="Arial" pitchFamily="34" charset="0"/>
              </a:rPr>
            </a:br>
            <a:r>
              <a:rPr lang="hr-HR" sz="1600" b="1" spc="-100" smtClean="0">
                <a:latin typeface="Arial" pitchFamily="34" charset="0"/>
                <a:cs typeface="Arial" pitchFamily="34" charset="0"/>
              </a:rPr>
              <a:t>Goran Piškor, dipl. ing. el.</a:t>
            </a:r>
            <a:r>
              <a:rPr lang="hr-HR" sz="1800" b="1" spc="-10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smtClean="0">
                <a:latin typeface="Arial" pitchFamily="34" charset="0"/>
                <a:cs typeface="Arial" pitchFamily="34" charset="0"/>
              </a:rPr>
            </a:br>
            <a:r>
              <a:rPr lang="hr-HR" sz="1800" b="1" spc="-100" smtClean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smtClean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smtClean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  <a:endParaRPr lang="hr-HR" sz="20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7220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121094"/>
            <a:ext cx="8805244" cy="876570"/>
          </a:xfrm>
        </p:spPr>
        <p:txBody>
          <a:bodyPr lIns="0" rIns="0">
            <a:normAutofit fontScale="90000"/>
          </a:bodyPr>
          <a:lstStyle/>
          <a:p>
            <a:pPr algn="l"/>
            <a:r>
              <a:rPr lang="hr-HR" sz="3200" dirty="0" smtClean="0"/>
              <a:t>2. Uredba </a:t>
            </a:r>
            <a:r>
              <a:rPr lang="hr-HR" sz="3200" dirty="0"/>
              <a:t>o kibernetičkoj sigurnosti operatora </a:t>
            </a:r>
            <a:r>
              <a:rPr lang="hr-HR" sz="3200" dirty="0" smtClean="0"/>
              <a:t>ključnih</a:t>
            </a:r>
            <a:br>
              <a:rPr lang="hr-HR" sz="3200" dirty="0" smtClean="0"/>
            </a:br>
            <a:r>
              <a:rPr lang="hr-HR" sz="3200" dirty="0" smtClean="0"/>
              <a:t>    </a:t>
            </a:r>
            <a:r>
              <a:rPr lang="hr-HR" sz="3200" dirty="0"/>
              <a:t>usluga i davatelja digitalnih </a:t>
            </a:r>
            <a:r>
              <a:rPr lang="hr-HR" sz="3200" dirty="0" smtClean="0"/>
              <a:t>usluga</a:t>
            </a:r>
            <a:endParaRPr lang="hr-HR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3" y="2100472"/>
            <a:ext cx="8949260" cy="45688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HR" sz="2400" b="1" dirty="0" smtClean="0"/>
              <a:t>Upravljanje rizicima</a:t>
            </a:r>
          </a:p>
          <a:p>
            <a:r>
              <a:rPr lang="hr-HR" sz="2400" dirty="0"/>
              <a:t>Uspostava sustava upravljanja </a:t>
            </a:r>
            <a:r>
              <a:rPr lang="hr-HR" sz="2400" dirty="0" smtClean="0"/>
              <a:t>rizicima</a:t>
            </a:r>
          </a:p>
          <a:p>
            <a:r>
              <a:rPr lang="hr-HR" sz="2400" dirty="0"/>
              <a:t>Procjena rizika</a:t>
            </a:r>
            <a:endParaRPr lang="hr-HR" sz="2400" dirty="0" smtClean="0"/>
          </a:p>
          <a:p>
            <a:r>
              <a:rPr lang="hr-HR" sz="2400" dirty="0" smtClean="0"/>
              <a:t>Identifikacija </a:t>
            </a:r>
            <a:r>
              <a:rPr lang="hr-HR" sz="2400" dirty="0"/>
              <a:t>opreme, osoba i aktivnosti u okviru kojih se provodi procjena </a:t>
            </a:r>
            <a:r>
              <a:rPr lang="hr-HR" sz="2400" dirty="0" smtClean="0"/>
              <a:t>rizika</a:t>
            </a:r>
          </a:p>
          <a:p>
            <a:r>
              <a:rPr lang="hr-HR" sz="2400" dirty="0"/>
              <a:t>Sprječavanje, otkrivanje i rješavanje incidenata te ublažavanje učinka </a:t>
            </a:r>
            <a:r>
              <a:rPr lang="hr-HR" sz="2400" dirty="0" smtClean="0"/>
              <a:t>incidenata</a:t>
            </a:r>
          </a:p>
          <a:p>
            <a:r>
              <a:rPr lang="hr-HR" sz="2400" dirty="0"/>
              <a:t>Dokumentacija o procjeni rizika</a:t>
            </a:r>
            <a:endParaRPr lang="hr-HR" sz="2400" dirty="0" smtClean="0"/>
          </a:p>
          <a:p>
            <a:endParaRPr lang="hr-HR" sz="2400" dirty="0"/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3"/>
          <p:cNvSpPr txBox="1">
            <a:spLocks/>
          </p:cNvSpPr>
          <p:nvPr/>
        </p:nvSpPr>
        <p:spPr>
          <a:xfrm>
            <a:off x="1021420" y="48323"/>
            <a:ext cx="6694488" cy="9699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smtClean="0">
                <a:latin typeface="Arial" pitchFamily="34" charset="0"/>
                <a:cs typeface="Arial" pitchFamily="34" charset="0"/>
              </a:rPr>
            </a:br>
            <a:r>
              <a:rPr lang="hr-HR" sz="1600" b="1" spc="-18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smtClean="0">
                <a:latin typeface="Arial" pitchFamily="34" charset="0"/>
                <a:cs typeface="Arial" pitchFamily="34" charset="0"/>
              </a:rPr>
            </a:br>
            <a:r>
              <a:rPr lang="hr-HR" sz="1800" b="1" spc="-180" smtClean="0">
                <a:latin typeface="Arial" pitchFamily="34" charset="0"/>
                <a:cs typeface="Arial" pitchFamily="34" charset="0"/>
              </a:rPr>
              <a:t>  ZAKON I UREDBA O KIBERNETIČKOJ SIGURNOSTI  OPERATORA KLJUČNIH USLUGA I DAVATELJA DIGITALNIH USLUGA</a:t>
            </a:r>
            <a:r>
              <a:rPr lang="hr-HR" sz="1600" b="1" spc="-10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smtClean="0">
                <a:latin typeface="Arial" pitchFamily="34" charset="0"/>
                <a:cs typeface="Arial" pitchFamily="34" charset="0"/>
              </a:rPr>
            </a:br>
            <a:r>
              <a:rPr lang="hr-HR" sz="1600" b="1" spc="-100" smtClean="0">
                <a:latin typeface="Arial" pitchFamily="34" charset="0"/>
                <a:cs typeface="Arial" pitchFamily="34" charset="0"/>
              </a:rPr>
              <a:t>Goran Piškor, dipl. ing. el.</a:t>
            </a:r>
            <a:r>
              <a:rPr lang="hr-HR" sz="1800" b="1" spc="-10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smtClean="0">
                <a:latin typeface="Arial" pitchFamily="34" charset="0"/>
                <a:cs typeface="Arial" pitchFamily="34" charset="0"/>
              </a:rPr>
            </a:br>
            <a:r>
              <a:rPr lang="hr-HR" sz="1800" b="1" spc="-100" smtClean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smtClean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smtClean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  <a:endParaRPr lang="hr-HR" sz="20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5340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121094"/>
            <a:ext cx="8805244" cy="876570"/>
          </a:xfrm>
        </p:spPr>
        <p:txBody>
          <a:bodyPr lIns="0" rIns="0">
            <a:normAutofit fontScale="90000"/>
          </a:bodyPr>
          <a:lstStyle/>
          <a:p>
            <a:pPr algn="l"/>
            <a:r>
              <a:rPr lang="hr-HR" sz="3200" dirty="0" smtClean="0"/>
              <a:t>2. Uredba </a:t>
            </a:r>
            <a:r>
              <a:rPr lang="hr-HR" sz="3200" dirty="0"/>
              <a:t>o kibernetičkoj sigurnosti operatora </a:t>
            </a:r>
            <a:r>
              <a:rPr lang="hr-HR" sz="3200" dirty="0" smtClean="0"/>
              <a:t>ključnih</a:t>
            </a:r>
            <a:br>
              <a:rPr lang="hr-HR" sz="3200" dirty="0" smtClean="0"/>
            </a:br>
            <a:r>
              <a:rPr lang="hr-HR" sz="3200" dirty="0" smtClean="0"/>
              <a:t>    </a:t>
            </a:r>
            <a:r>
              <a:rPr lang="hr-HR" sz="3200" dirty="0"/>
              <a:t>usluga i davatelja digitalnih </a:t>
            </a:r>
            <a:r>
              <a:rPr lang="hr-HR" sz="3200" dirty="0" smtClean="0"/>
              <a:t>usluga</a:t>
            </a:r>
            <a:endParaRPr lang="hr-HR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3" y="2100472"/>
            <a:ext cx="8949260" cy="45688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HR" sz="2400" b="1" dirty="0" smtClean="0"/>
              <a:t>Područja zaštite ključnih sustava</a:t>
            </a:r>
          </a:p>
          <a:p>
            <a:r>
              <a:rPr lang="hr-HR" sz="2400" dirty="0"/>
              <a:t>Fizička sigurnost i </a:t>
            </a:r>
            <a:r>
              <a:rPr lang="hr-HR" sz="2400" dirty="0" smtClean="0"/>
              <a:t>sigurnost okruženja</a:t>
            </a:r>
          </a:p>
          <a:p>
            <a:r>
              <a:rPr lang="hr-HR" sz="2400" dirty="0"/>
              <a:t>Sigurnost </a:t>
            </a:r>
            <a:r>
              <a:rPr lang="hr-HR" sz="2400" dirty="0" smtClean="0"/>
              <a:t>opskrbe</a:t>
            </a:r>
          </a:p>
          <a:p>
            <a:r>
              <a:rPr lang="hr-HR" sz="2400" dirty="0"/>
              <a:t>Upravljanje ugovornim </a:t>
            </a:r>
            <a:r>
              <a:rPr lang="hr-HR" sz="2400" dirty="0" smtClean="0"/>
              <a:t>odnosima</a:t>
            </a:r>
          </a:p>
          <a:p>
            <a:r>
              <a:rPr lang="hr-HR" sz="2400" dirty="0"/>
              <a:t>Upravljanje </a:t>
            </a:r>
            <a:r>
              <a:rPr lang="hr-HR" sz="2400" dirty="0" smtClean="0"/>
              <a:t>eksternalizacijom</a:t>
            </a:r>
          </a:p>
          <a:p>
            <a:r>
              <a:rPr lang="hr-HR" sz="2400" dirty="0"/>
              <a:t>Kontrola pristupa </a:t>
            </a:r>
            <a:r>
              <a:rPr lang="hr-HR" sz="2400" dirty="0" smtClean="0"/>
              <a:t>prostorima</a:t>
            </a:r>
          </a:p>
          <a:p>
            <a:r>
              <a:rPr lang="hr-HR" sz="2400" dirty="0"/>
              <a:t>Fizičko i logičko razdvajanje ključnih </a:t>
            </a:r>
            <a:r>
              <a:rPr lang="hr-HR" sz="2400" dirty="0" smtClean="0"/>
              <a:t>sustava</a:t>
            </a:r>
          </a:p>
          <a:p>
            <a:r>
              <a:rPr lang="hr-HR" sz="2400" dirty="0"/>
              <a:t>Kontrola pristupa ključnom </a:t>
            </a:r>
            <a:r>
              <a:rPr lang="hr-HR" sz="2400" dirty="0" smtClean="0"/>
              <a:t>sustavu</a:t>
            </a:r>
          </a:p>
          <a:p>
            <a:r>
              <a:rPr lang="hr-HR" sz="2400" dirty="0"/>
              <a:t>Dnevnik aktivnosti ključnih </a:t>
            </a:r>
            <a:r>
              <a:rPr lang="hr-HR" sz="2400" dirty="0" smtClean="0"/>
              <a:t>sustava</a:t>
            </a:r>
          </a:p>
          <a:p>
            <a:r>
              <a:rPr lang="hr-HR" sz="2400" dirty="0"/>
              <a:t>Zaštita podataka koji se obrađuju, pohranjuju i prenose u ključnom sustavu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3"/>
          <p:cNvSpPr txBox="1">
            <a:spLocks/>
          </p:cNvSpPr>
          <p:nvPr/>
        </p:nvSpPr>
        <p:spPr>
          <a:xfrm>
            <a:off x="1021420" y="48323"/>
            <a:ext cx="6694488" cy="9699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smtClean="0">
                <a:latin typeface="Arial" pitchFamily="34" charset="0"/>
                <a:cs typeface="Arial" pitchFamily="34" charset="0"/>
              </a:rPr>
            </a:br>
            <a:r>
              <a:rPr lang="hr-HR" sz="1600" b="1" spc="-18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smtClean="0">
                <a:latin typeface="Arial" pitchFamily="34" charset="0"/>
                <a:cs typeface="Arial" pitchFamily="34" charset="0"/>
              </a:rPr>
            </a:br>
            <a:r>
              <a:rPr lang="hr-HR" sz="1800" b="1" spc="-180" smtClean="0">
                <a:latin typeface="Arial" pitchFamily="34" charset="0"/>
                <a:cs typeface="Arial" pitchFamily="34" charset="0"/>
              </a:rPr>
              <a:t>  ZAKON I UREDBA O KIBERNETIČKOJ SIGURNOSTI  OPERATORA KLJUČNIH USLUGA I DAVATELJA DIGITALNIH USLUGA</a:t>
            </a:r>
            <a:r>
              <a:rPr lang="hr-HR" sz="1600" b="1" spc="-10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smtClean="0">
                <a:latin typeface="Arial" pitchFamily="34" charset="0"/>
                <a:cs typeface="Arial" pitchFamily="34" charset="0"/>
              </a:rPr>
            </a:br>
            <a:r>
              <a:rPr lang="hr-HR" sz="1600" b="1" spc="-100" smtClean="0">
                <a:latin typeface="Arial" pitchFamily="34" charset="0"/>
                <a:cs typeface="Arial" pitchFamily="34" charset="0"/>
              </a:rPr>
              <a:t>Goran Piškor, dipl. ing. el.</a:t>
            </a:r>
            <a:r>
              <a:rPr lang="hr-HR" sz="1800" b="1" spc="-10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smtClean="0">
                <a:latin typeface="Arial" pitchFamily="34" charset="0"/>
                <a:cs typeface="Arial" pitchFamily="34" charset="0"/>
              </a:rPr>
            </a:br>
            <a:r>
              <a:rPr lang="hr-HR" sz="1800" b="1" spc="-100" smtClean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smtClean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smtClean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  <a:endParaRPr lang="hr-HR" sz="20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592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121094"/>
            <a:ext cx="8805244" cy="876570"/>
          </a:xfrm>
        </p:spPr>
        <p:txBody>
          <a:bodyPr lIns="0" rIns="0">
            <a:normAutofit fontScale="90000"/>
          </a:bodyPr>
          <a:lstStyle/>
          <a:p>
            <a:pPr algn="l"/>
            <a:r>
              <a:rPr lang="hr-HR" sz="3200" dirty="0" smtClean="0"/>
              <a:t>2. Uredba </a:t>
            </a:r>
            <a:r>
              <a:rPr lang="hr-HR" sz="3200" dirty="0"/>
              <a:t>o kibernetičkoj sigurnosti operatora </a:t>
            </a:r>
            <a:r>
              <a:rPr lang="hr-HR" sz="3200" dirty="0" smtClean="0"/>
              <a:t>ključnih</a:t>
            </a:r>
            <a:br>
              <a:rPr lang="hr-HR" sz="3200" dirty="0" smtClean="0"/>
            </a:br>
            <a:r>
              <a:rPr lang="hr-HR" sz="3200" dirty="0" smtClean="0"/>
              <a:t>    </a:t>
            </a:r>
            <a:r>
              <a:rPr lang="hr-HR" sz="3200" dirty="0"/>
              <a:t>usluga i davatelja digitalnih </a:t>
            </a:r>
            <a:r>
              <a:rPr lang="hr-HR" sz="3200" dirty="0" smtClean="0"/>
              <a:t>usluga</a:t>
            </a:r>
            <a:endParaRPr lang="hr-HR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3" y="2100472"/>
            <a:ext cx="8949260" cy="45688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HR" sz="2400" b="1" dirty="0" smtClean="0"/>
              <a:t>Područja zaštite ključnih sustava</a:t>
            </a:r>
          </a:p>
          <a:p>
            <a:r>
              <a:rPr lang="hr-HR" sz="2400" dirty="0"/>
              <a:t>Zaštita od zlonamjernog programskog </a:t>
            </a:r>
            <a:r>
              <a:rPr lang="hr-HR" sz="2400" dirty="0" smtClean="0"/>
              <a:t>koda</a:t>
            </a:r>
          </a:p>
          <a:p>
            <a:r>
              <a:rPr lang="hr-HR" sz="2400" dirty="0"/>
              <a:t>Zaštita od narušavanja raspoloživosti ključnog </a:t>
            </a:r>
            <a:r>
              <a:rPr lang="hr-HR" sz="2400" dirty="0" smtClean="0"/>
              <a:t>sustava</a:t>
            </a:r>
          </a:p>
          <a:p>
            <a:r>
              <a:rPr lang="hr-HR" sz="2400" dirty="0"/>
              <a:t>Razvoj i održavanje ključnih </a:t>
            </a:r>
            <a:r>
              <a:rPr lang="hr-HR" sz="2400" dirty="0" smtClean="0"/>
              <a:t>sustava</a:t>
            </a:r>
          </a:p>
          <a:p>
            <a:r>
              <a:rPr lang="hr-HR" sz="2400" dirty="0"/>
              <a:t>Upravljanje </a:t>
            </a:r>
            <a:r>
              <a:rPr lang="hr-HR" sz="2400" dirty="0" smtClean="0"/>
              <a:t>projektima</a:t>
            </a:r>
          </a:p>
          <a:p>
            <a:r>
              <a:rPr lang="hr-HR" sz="2400" dirty="0"/>
              <a:t>Upravljanje sklopovskom </a:t>
            </a:r>
            <a:r>
              <a:rPr lang="hr-HR" sz="2400" dirty="0" smtClean="0"/>
              <a:t>imovinom</a:t>
            </a:r>
          </a:p>
          <a:p>
            <a:r>
              <a:rPr lang="hr-HR" sz="2400" dirty="0"/>
              <a:t>Upravljanje promjenama programske </a:t>
            </a:r>
            <a:r>
              <a:rPr lang="hr-HR" sz="2400" dirty="0" smtClean="0"/>
              <a:t>imovine</a:t>
            </a:r>
          </a:p>
          <a:p>
            <a:r>
              <a:rPr lang="hr-HR" sz="2400" dirty="0" smtClean="0"/>
              <a:t>Konfiguracija </a:t>
            </a:r>
            <a:r>
              <a:rPr lang="hr-HR" sz="2400" dirty="0"/>
              <a:t>ključnih </a:t>
            </a:r>
            <a:r>
              <a:rPr lang="hr-HR" sz="2400" dirty="0" smtClean="0"/>
              <a:t>sustava</a:t>
            </a:r>
          </a:p>
          <a:p>
            <a:r>
              <a:rPr lang="hr-HR" sz="2400" dirty="0"/>
              <a:t>Preventivne provjere ranjivosti ključnih </a:t>
            </a:r>
            <a:r>
              <a:rPr lang="hr-HR" sz="2400" dirty="0" smtClean="0"/>
              <a:t>sustava</a:t>
            </a:r>
          </a:p>
          <a:p>
            <a:r>
              <a:rPr lang="hr-HR" sz="2400" dirty="0"/>
              <a:t>Upravljanje kontinuitetom </a:t>
            </a:r>
            <a:r>
              <a:rPr lang="hr-HR" sz="2400" dirty="0" smtClean="0"/>
              <a:t>poslovanja</a:t>
            </a:r>
          </a:p>
          <a:p>
            <a:r>
              <a:rPr lang="hr-HR" sz="2400" dirty="0"/>
              <a:t>Pričuvna pohrana </a:t>
            </a:r>
            <a:r>
              <a:rPr lang="hr-HR" sz="2400" dirty="0" smtClean="0"/>
              <a:t>podataka za </a:t>
            </a:r>
            <a:r>
              <a:rPr lang="hr-HR" sz="2400" dirty="0"/>
              <a:t>ponovnu uspostava ključnih </a:t>
            </a:r>
            <a:r>
              <a:rPr lang="hr-HR" sz="2400" dirty="0" smtClean="0"/>
              <a:t>usluga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3"/>
          <p:cNvSpPr txBox="1">
            <a:spLocks/>
          </p:cNvSpPr>
          <p:nvPr/>
        </p:nvSpPr>
        <p:spPr>
          <a:xfrm>
            <a:off x="1021420" y="48323"/>
            <a:ext cx="6694488" cy="9699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smtClean="0">
                <a:latin typeface="Arial" pitchFamily="34" charset="0"/>
                <a:cs typeface="Arial" pitchFamily="34" charset="0"/>
              </a:rPr>
            </a:br>
            <a:r>
              <a:rPr lang="hr-HR" sz="1600" b="1" spc="-18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smtClean="0">
                <a:latin typeface="Arial" pitchFamily="34" charset="0"/>
                <a:cs typeface="Arial" pitchFamily="34" charset="0"/>
              </a:rPr>
            </a:br>
            <a:r>
              <a:rPr lang="hr-HR" sz="1800" b="1" spc="-180" smtClean="0">
                <a:latin typeface="Arial" pitchFamily="34" charset="0"/>
                <a:cs typeface="Arial" pitchFamily="34" charset="0"/>
              </a:rPr>
              <a:t>  ZAKON I UREDBA O KIBERNETIČKOJ SIGURNOSTI  OPERATORA KLJUČNIH USLUGA I DAVATELJA DIGITALNIH USLUGA</a:t>
            </a:r>
            <a:r>
              <a:rPr lang="hr-HR" sz="1600" b="1" spc="-10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smtClean="0">
                <a:latin typeface="Arial" pitchFamily="34" charset="0"/>
                <a:cs typeface="Arial" pitchFamily="34" charset="0"/>
              </a:rPr>
            </a:br>
            <a:r>
              <a:rPr lang="hr-HR" sz="1600" b="1" spc="-100" smtClean="0">
                <a:latin typeface="Arial" pitchFamily="34" charset="0"/>
                <a:cs typeface="Arial" pitchFamily="34" charset="0"/>
              </a:rPr>
              <a:t>Goran Piškor, dipl. ing. el.</a:t>
            </a:r>
            <a:r>
              <a:rPr lang="hr-HR" sz="1800" b="1" spc="-10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smtClean="0">
                <a:latin typeface="Arial" pitchFamily="34" charset="0"/>
                <a:cs typeface="Arial" pitchFamily="34" charset="0"/>
              </a:rPr>
            </a:br>
            <a:r>
              <a:rPr lang="hr-HR" sz="1800" b="1" spc="-100" smtClean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smtClean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smtClean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  <a:endParaRPr lang="hr-HR" sz="20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930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121094"/>
            <a:ext cx="8805244" cy="876570"/>
          </a:xfrm>
        </p:spPr>
        <p:txBody>
          <a:bodyPr lIns="0" rIns="0">
            <a:normAutofit fontScale="90000"/>
          </a:bodyPr>
          <a:lstStyle/>
          <a:p>
            <a:pPr algn="l"/>
            <a:r>
              <a:rPr lang="hr-HR" sz="3200" dirty="0" smtClean="0"/>
              <a:t>2. Uredba </a:t>
            </a:r>
            <a:r>
              <a:rPr lang="hr-HR" sz="3200" dirty="0"/>
              <a:t>o kibernetičkoj sigurnosti operatora </a:t>
            </a:r>
            <a:r>
              <a:rPr lang="hr-HR" sz="3200" dirty="0" smtClean="0"/>
              <a:t>ključnih</a:t>
            </a:r>
            <a:br>
              <a:rPr lang="hr-HR" sz="3200" dirty="0" smtClean="0"/>
            </a:br>
            <a:r>
              <a:rPr lang="hr-HR" sz="3200" dirty="0" smtClean="0"/>
              <a:t>    </a:t>
            </a:r>
            <a:r>
              <a:rPr lang="hr-HR" sz="3200" dirty="0"/>
              <a:t>usluga i davatelja digitalnih </a:t>
            </a:r>
            <a:r>
              <a:rPr lang="hr-HR" sz="3200" dirty="0" smtClean="0"/>
              <a:t>usluga</a:t>
            </a:r>
            <a:endParaRPr lang="hr-HR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3" y="2100472"/>
            <a:ext cx="8949260" cy="45688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HR" sz="2400" b="1" dirty="0" smtClean="0"/>
              <a:t>Obavješćivanje o incidentima</a:t>
            </a:r>
          </a:p>
          <a:p>
            <a:pPr marL="0" indent="0">
              <a:buNone/>
            </a:pPr>
            <a:endParaRPr lang="hr-HR" sz="2400" dirty="0" smtClean="0"/>
          </a:p>
          <a:p>
            <a:pPr marL="0" indent="0">
              <a:buNone/>
            </a:pPr>
            <a:r>
              <a:rPr lang="hr-HR" sz="2400" dirty="0" smtClean="0"/>
              <a:t>Operatori </a:t>
            </a:r>
            <a:r>
              <a:rPr lang="hr-HR" sz="2400" dirty="0"/>
              <a:t>ključnih usluga i davatelji digitalnih usluga dužni su, bez neopravdane odgode, </a:t>
            </a:r>
            <a:r>
              <a:rPr lang="hr-HR" sz="2400" dirty="0" smtClean="0"/>
              <a:t>dostavljati obavijest o </a:t>
            </a:r>
            <a:r>
              <a:rPr lang="hr-HR" sz="2400" dirty="0"/>
              <a:t>incidentima koji imaju znatan učinak na kontinuitet usluga koje </a:t>
            </a:r>
            <a:r>
              <a:rPr lang="hr-HR" sz="2400" dirty="0" smtClean="0"/>
              <a:t>pružaju</a:t>
            </a:r>
            <a:r>
              <a:rPr lang="hr-HR" sz="2400" dirty="0"/>
              <a:t>:</a:t>
            </a:r>
            <a:endParaRPr lang="hr-HR" sz="2400" dirty="0" smtClean="0"/>
          </a:p>
          <a:p>
            <a:r>
              <a:rPr lang="hr-HR" sz="2400" dirty="0" smtClean="0"/>
              <a:t>inicijalna </a:t>
            </a:r>
            <a:r>
              <a:rPr lang="hr-HR" sz="2400" dirty="0"/>
              <a:t>obavijest o incidentu sa znatnim učinkom</a:t>
            </a:r>
          </a:p>
          <a:p>
            <a:r>
              <a:rPr lang="hr-HR" sz="2400" dirty="0" smtClean="0"/>
              <a:t>prijelazno </a:t>
            </a:r>
            <a:r>
              <a:rPr lang="hr-HR" sz="2400" dirty="0"/>
              <a:t>izvješće o incidentu sa znatnim </a:t>
            </a:r>
            <a:r>
              <a:rPr lang="hr-HR" sz="2400" dirty="0" smtClean="0"/>
              <a:t>učinkom</a:t>
            </a:r>
            <a:endParaRPr lang="hr-HR" sz="2400" dirty="0"/>
          </a:p>
          <a:p>
            <a:r>
              <a:rPr lang="hr-HR" sz="2400" dirty="0" smtClean="0"/>
              <a:t>završno </a:t>
            </a:r>
            <a:r>
              <a:rPr lang="hr-HR" sz="2400" dirty="0"/>
              <a:t>izvješće o incidentu sa znatnim </a:t>
            </a:r>
            <a:r>
              <a:rPr lang="hr-HR" sz="2400" dirty="0" smtClean="0"/>
              <a:t>učinkom</a:t>
            </a:r>
          </a:p>
          <a:p>
            <a:pPr marL="0" indent="0">
              <a:buNone/>
            </a:pPr>
            <a:endParaRPr lang="hr-HR" sz="2400" dirty="0"/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3"/>
          <p:cNvSpPr txBox="1">
            <a:spLocks/>
          </p:cNvSpPr>
          <p:nvPr/>
        </p:nvSpPr>
        <p:spPr>
          <a:xfrm>
            <a:off x="1021420" y="48323"/>
            <a:ext cx="6694488" cy="9699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smtClean="0">
                <a:latin typeface="Arial" pitchFamily="34" charset="0"/>
                <a:cs typeface="Arial" pitchFamily="34" charset="0"/>
              </a:rPr>
            </a:br>
            <a:r>
              <a:rPr lang="hr-HR" sz="1600" b="1" spc="-18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smtClean="0">
                <a:latin typeface="Arial" pitchFamily="34" charset="0"/>
                <a:cs typeface="Arial" pitchFamily="34" charset="0"/>
              </a:rPr>
            </a:br>
            <a:r>
              <a:rPr lang="hr-HR" sz="1800" b="1" spc="-180" smtClean="0">
                <a:latin typeface="Arial" pitchFamily="34" charset="0"/>
                <a:cs typeface="Arial" pitchFamily="34" charset="0"/>
              </a:rPr>
              <a:t>  ZAKON I UREDBA O KIBERNETIČKOJ SIGURNOSTI  OPERATORA KLJUČNIH USLUGA I DAVATELJA DIGITALNIH USLUGA</a:t>
            </a:r>
            <a:r>
              <a:rPr lang="hr-HR" sz="1600" b="1" spc="-10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smtClean="0">
                <a:latin typeface="Arial" pitchFamily="34" charset="0"/>
                <a:cs typeface="Arial" pitchFamily="34" charset="0"/>
              </a:rPr>
            </a:br>
            <a:r>
              <a:rPr lang="hr-HR" sz="1600" b="1" spc="-100" smtClean="0">
                <a:latin typeface="Arial" pitchFamily="34" charset="0"/>
                <a:cs typeface="Arial" pitchFamily="34" charset="0"/>
              </a:rPr>
              <a:t>Goran Piškor, dipl. ing. el.</a:t>
            </a:r>
            <a:r>
              <a:rPr lang="hr-HR" sz="1800" b="1" spc="-10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smtClean="0">
                <a:latin typeface="Arial" pitchFamily="34" charset="0"/>
                <a:cs typeface="Arial" pitchFamily="34" charset="0"/>
              </a:rPr>
            </a:br>
            <a:r>
              <a:rPr lang="hr-HR" sz="1800" b="1" spc="-100" smtClean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smtClean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smtClean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  <a:endParaRPr lang="hr-HR" sz="20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045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121094"/>
            <a:ext cx="8805244" cy="876570"/>
          </a:xfrm>
        </p:spPr>
        <p:txBody>
          <a:bodyPr lIns="0" rIns="0">
            <a:normAutofit fontScale="90000"/>
          </a:bodyPr>
          <a:lstStyle/>
          <a:p>
            <a:pPr algn="l"/>
            <a:r>
              <a:rPr lang="hr-HR" sz="3200" dirty="0" smtClean="0"/>
              <a:t>2. Uredba </a:t>
            </a:r>
            <a:r>
              <a:rPr lang="hr-HR" sz="3200" dirty="0"/>
              <a:t>o kibernetičkoj sigurnosti operatora </a:t>
            </a:r>
            <a:r>
              <a:rPr lang="hr-HR" sz="3200" dirty="0" smtClean="0"/>
              <a:t>ključnih</a:t>
            </a:r>
            <a:br>
              <a:rPr lang="hr-HR" sz="3200" dirty="0" smtClean="0"/>
            </a:br>
            <a:r>
              <a:rPr lang="hr-HR" sz="3200" dirty="0" smtClean="0"/>
              <a:t>    </a:t>
            </a:r>
            <a:r>
              <a:rPr lang="hr-HR" sz="3200" dirty="0"/>
              <a:t>usluga i davatelja digitalnih </a:t>
            </a:r>
            <a:r>
              <a:rPr lang="hr-HR" sz="3200" dirty="0" smtClean="0"/>
              <a:t>usluga</a:t>
            </a:r>
            <a:endParaRPr lang="hr-HR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3" y="2100472"/>
            <a:ext cx="8949260" cy="45688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HR" sz="2400" b="1" dirty="0" smtClean="0"/>
              <a:t>Rješavanje </a:t>
            </a:r>
            <a:r>
              <a:rPr lang="hr-HR" sz="2400" b="1" dirty="0"/>
              <a:t>incidenata sa znatnim </a:t>
            </a:r>
            <a:r>
              <a:rPr lang="hr-HR" sz="2400" b="1" dirty="0" smtClean="0"/>
              <a:t>učinkom</a:t>
            </a:r>
          </a:p>
          <a:p>
            <a:r>
              <a:rPr lang="hr-HR" sz="2400" dirty="0"/>
              <a:t>A</a:t>
            </a:r>
            <a:r>
              <a:rPr lang="hr-HR" sz="2400" dirty="0" smtClean="0"/>
              <a:t>naliza </a:t>
            </a:r>
            <a:r>
              <a:rPr lang="hr-HR" sz="2400" dirty="0"/>
              <a:t>i </a:t>
            </a:r>
            <a:r>
              <a:rPr lang="hr-HR" sz="2400" dirty="0" smtClean="0"/>
              <a:t>klasifikacija incidenta</a:t>
            </a:r>
          </a:p>
          <a:p>
            <a:r>
              <a:rPr lang="hr-HR" sz="2400" dirty="0" smtClean="0"/>
              <a:t>Utvrđivanje prekograničnog utjecaja</a:t>
            </a:r>
          </a:p>
          <a:p>
            <a:r>
              <a:rPr lang="hr-HR" sz="2400" dirty="0" smtClean="0"/>
              <a:t>Rješavanje incidenta u suradnji sa nadležnim CSIRT i: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hr-HR" sz="2400" dirty="0" smtClean="0"/>
              <a:t>CSIRT nadležan za drugi sektor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hr-HR" sz="2400" dirty="0" smtClean="0"/>
              <a:t>CSIRT druge </a:t>
            </a:r>
            <a:r>
              <a:rPr lang="hr-HR" sz="2400" dirty="0"/>
              <a:t>država članica nadležnih za sektor u kojem je incident </a:t>
            </a:r>
            <a:r>
              <a:rPr lang="hr-HR" sz="2400" dirty="0" smtClean="0"/>
              <a:t>nastao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hr-HR" sz="2400" dirty="0" smtClean="0"/>
              <a:t>CSIRT Europske </a:t>
            </a:r>
            <a:r>
              <a:rPr lang="hr-HR" sz="2400" dirty="0"/>
              <a:t>komisije. </a:t>
            </a:r>
            <a:endParaRPr lang="hr-HR" sz="2400" dirty="0" smtClean="0"/>
          </a:p>
          <a:p>
            <a:endParaRPr lang="hr-HR" sz="2400" dirty="0" smtClean="0"/>
          </a:p>
          <a:p>
            <a:endParaRPr lang="hr-HR" sz="2400" dirty="0" smtClean="0"/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3"/>
          <p:cNvSpPr txBox="1">
            <a:spLocks/>
          </p:cNvSpPr>
          <p:nvPr/>
        </p:nvSpPr>
        <p:spPr>
          <a:xfrm>
            <a:off x="1021420" y="48323"/>
            <a:ext cx="6694488" cy="9699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smtClean="0">
                <a:latin typeface="Arial" pitchFamily="34" charset="0"/>
                <a:cs typeface="Arial" pitchFamily="34" charset="0"/>
              </a:rPr>
            </a:br>
            <a:r>
              <a:rPr lang="hr-HR" sz="1600" b="1" spc="-18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smtClean="0">
                <a:latin typeface="Arial" pitchFamily="34" charset="0"/>
                <a:cs typeface="Arial" pitchFamily="34" charset="0"/>
              </a:rPr>
            </a:br>
            <a:r>
              <a:rPr lang="hr-HR" sz="1800" b="1" spc="-180" smtClean="0">
                <a:latin typeface="Arial" pitchFamily="34" charset="0"/>
                <a:cs typeface="Arial" pitchFamily="34" charset="0"/>
              </a:rPr>
              <a:t>  ZAKON I UREDBA O KIBERNETIČKOJ SIGURNOSTI  OPERATORA KLJUČNIH USLUGA I DAVATELJA DIGITALNIH USLUGA</a:t>
            </a:r>
            <a:r>
              <a:rPr lang="hr-HR" sz="1600" b="1" spc="-10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smtClean="0">
                <a:latin typeface="Arial" pitchFamily="34" charset="0"/>
                <a:cs typeface="Arial" pitchFamily="34" charset="0"/>
              </a:rPr>
            </a:br>
            <a:r>
              <a:rPr lang="hr-HR" sz="1600" b="1" spc="-100" smtClean="0">
                <a:latin typeface="Arial" pitchFamily="34" charset="0"/>
                <a:cs typeface="Arial" pitchFamily="34" charset="0"/>
              </a:rPr>
              <a:t>Goran Piškor, dipl. ing. el.</a:t>
            </a:r>
            <a:r>
              <a:rPr lang="hr-HR" sz="1800" b="1" spc="-10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smtClean="0">
                <a:latin typeface="Arial" pitchFamily="34" charset="0"/>
                <a:cs typeface="Arial" pitchFamily="34" charset="0"/>
              </a:rPr>
            </a:br>
            <a:r>
              <a:rPr lang="hr-HR" sz="1800" b="1" spc="-100" smtClean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smtClean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smtClean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  <a:endParaRPr lang="hr-HR" sz="20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0012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8845" y="2780928"/>
            <a:ext cx="8805244" cy="876570"/>
          </a:xfrm>
        </p:spPr>
        <p:txBody>
          <a:bodyPr lIns="0" rIns="0">
            <a:normAutofit/>
          </a:bodyPr>
          <a:lstStyle/>
          <a:p>
            <a:r>
              <a:rPr lang="hr-HR" sz="3200" dirty="0" smtClean="0"/>
              <a:t>Hvala na pozornosti !</a:t>
            </a:r>
            <a:endParaRPr lang="hr-HR" sz="3200" dirty="0"/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3"/>
          <p:cNvSpPr txBox="1">
            <a:spLocks/>
          </p:cNvSpPr>
          <p:nvPr/>
        </p:nvSpPr>
        <p:spPr>
          <a:xfrm>
            <a:off x="1021420" y="48323"/>
            <a:ext cx="6694488" cy="9699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smtClean="0">
                <a:latin typeface="Arial" pitchFamily="34" charset="0"/>
                <a:cs typeface="Arial" pitchFamily="34" charset="0"/>
              </a:rPr>
            </a:br>
            <a:r>
              <a:rPr lang="hr-HR" sz="1600" b="1" spc="-18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smtClean="0">
                <a:latin typeface="Arial" pitchFamily="34" charset="0"/>
                <a:cs typeface="Arial" pitchFamily="34" charset="0"/>
              </a:rPr>
            </a:br>
            <a:r>
              <a:rPr lang="hr-HR" sz="1800" b="1" spc="-180" smtClean="0">
                <a:latin typeface="Arial" pitchFamily="34" charset="0"/>
                <a:cs typeface="Arial" pitchFamily="34" charset="0"/>
              </a:rPr>
              <a:t>  ZAKON I UREDBA O KIBERNETIČKOJ SIGURNOSTI  OPERATORA KLJUČNIH USLUGA I DAVATELJA DIGITALNIH USLUGA</a:t>
            </a:r>
            <a:r>
              <a:rPr lang="hr-HR" sz="1600" b="1" spc="-10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smtClean="0">
                <a:latin typeface="Arial" pitchFamily="34" charset="0"/>
                <a:cs typeface="Arial" pitchFamily="34" charset="0"/>
              </a:rPr>
            </a:br>
            <a:r>
              <a:rPr lang="hr-HR" sz="1600" b="1" spc="-100" smtClean="0">
                <a:latin typeface="Arial" pitchFamily="34" charset="0"/>
                <a:cs typeface="Arial" pitchFamily="34" charset="0"/>
              </a:rPr>
              <a:t>Goran Piškor, dipl. ing. el.</a:t>
            </a:r>
            <a:r>
              <a:rPr lang="hr-HR" sz="1800" b="1" spc="-10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smtClean="0">
                <a:latin typeface="Arial" pitchFamily="34" charset="0"/>
                <a:cs typeface="Arial" pitchFamily="34" charset="0"/>
              </a:rPr>
            </a:br>
            <a:r>
              <a:rPr lang="hr-HR" sz="1800" b="1" spc="-100" smtClean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smtClean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smtClean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  <a:endParaRPr lang="hr-HR" sz="20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0435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1021420" y="48323"/>
            <a:ext cx="6694488" cy="969963"/>
          </a:xfrm>
        </p:spPr>
        <p:txBody>
          <a:bodyPr>
            <a:noAutofit/>
          </a:bodyPr>
          <a:lstStyle/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800" b="1" spc="-180" dirty="0">
                <a:latin typeface="Arial" pitchFamily="34" charset="0"/>
                <a:cs typeface="Arial" pitchFamily="34" charset="0"/>
              </a:rPr>
              <a:t>  ZAKON I UREDBA O KIBERNETIČKOJ SIGURNOSTI </a:t>
            </a:r>
            <a:r>
              <a:rPr lang="hr-HR" sz="1800" b="1" spc="-180" dirty="0" smtClean="0">
                <a:latin typeface="Arial" pitchFamily="34" charset="0"/>
                <a:cs typeface="Arial" pitchFamily="34" charset="0"/>
              </a:rPr>
              <a:t> OPERATORA KLJUČNIH </a:t>
            </a:r>
            <a:r>
              <a:rPr lang="hr-HR" sz="1800" b="1" spc="-180" dirty="0">
                <a:latin typeface="Arial" pitchFamily="34" charset="0"/>
                <a:cs typeface="Arial" pitchFamily="34" charset="0"/>
              </a:rPr>
              <a:t>USLUGA I DAVATELJA DIGITALNIH </a:t>
            </a:r>
            <a:r>
              <a:rPr lang="hr-HR" sz="1800" b="1" spc="-180" dirty="0" smtClean="0">
                <a:latin typeface="Arial" pitchFamily="34" charset="0"/>
                <a:cs typeface="Arial" pitchFamily="34" charset="0"/>
              </a:rPr>
              <a:t>USLUGA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600" b="1" spc="-100" dirty="0" smtClean="0">
                <a:latin typeface="Arial" pitchFamily="34" charset="0"/>
                <a:cs typeface="Arial" pitchFamily="34" charset="0"/>
              </a:rPr>
              <a:t>Goran Piškor, dipl. ing. el.</a:t>
            </a:r>
            <a:r>
              <a:rPr lang="hr-HR" sz="18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idx="4294967295"/>
          </p:nvPr>
        </p:nvSpPr>
        <p:spPr>
          <a:xfrm>
            <a:off x="467544" y="1412875"/>
            <a:ext cx="8676456" cy="5445125"/>
          </a:xfrm>
          <a:ln>
            <a:solidFill>
              <a:schemeClr val="bg1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hr-HR" b="1" dirty="0" smtClean="0"/>
              <a:t>SADRŽAJ IZLAGANJA</a:t>
            </a:r>
            <a:endParaRPr lang="hr-HR" b="1" dirty="0"/>
          </a:p>
          <a:p>
            <a:pPr marL="0" indent="0" algn="ctr">
              <a:buNone/>
            </a:pPr>
            <a:endParaRPr lang="hr-HR" b="1" dirty="0" smtClean="0"/>
          </a:p>
          <a:p>
            <a:pPr marL="514350" indent="-514350">
              <a:buAutoNum type="arabicPeriod"/>
            </a:pPr>
            <a:r>
              <a:rPr lang="hr-HR" dirty="0" smtClean="0"/>
              <a:t>Uvod</a:t>
            </a:r>
          </a:p>
          <a:p>
            <a:pPr marL="514350" indent="-514350">
              <a:buAutoNum type="arabicPeriod"/>
            </a:pPr>
            <a:r>
              <a:rPr lang="hr-HR" dirty="0" smtClean="0"/>
              <a:t>Zakon o kibernetičkoj sigurnosti operatora ključnih usluga i davatelja digitalnih usluga</a:t>
            </a:r>
          </a:p>
          <a:p>
            <a:pPr marL="514350" indent="-514350">
              <a:buAutoNum type="arabicPeriod"/>
            </a:pPr>
            <a:r>
              <a:rPr lang="hr-HR" dirty="0" smtClean="0"/>
              <a:t>Uredba </a:t>
            </a:r>
            <a:r>
              <a:rPr lang="hr-HR" dirty="0"/>
              <a:t>o kibernetičkoj sigurnosti operatora ključnih usluga i davatelja digitalnih usluga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0762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121094"/>
            <a:ext cx="8805244" cy="876570"/>
          </a:xfrm>
        </p:spPr>
        <p:txBody>
          <a:bodyPr lIns="0" rIns="0">
            <a:normAutofit/>
          </a:bodyPr>
          <a:lstStyle/>
          <a:p>
            <a:pPr algn="l"/>
            <a:r>
              <a:rPr lang="hr-HR" sz="3200" dirty="0" smtClean="0"/>
              <a:t>1. Uvod</a:t>
            </a:r>
            <a:endParaRPr lang="hr-HR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3" y="2100472"/>
            <a:ext cx="8949260" cy="45688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HR" sz="2400" b="1" dirty="0" smtClean="0"/>
              <a:t>Kibernetička </a:t>
            </a:r>
            <a:r>
              <a:rPr lang="hr-HR" sz="2400" b="1" dirty="0"/>
              <a:t>sigurnost</a:t>
            </a:r>
            <a:r>
              <a:rPr lang="hr-HR" sz="2400" dirty="0"/>
              <a:t> može se definirati kao </a:t>
            </a:r>
            <a:r>
              <a:rPr lang="hr-HR" sz="2400" dirty="0" smtClean="0"/>
              <a:t/>
            </a:r>
            <a:br>
              <a:rPr lang="hr-HR" sz="2400" dirty="0" smtClean="0"/>
            </a:br>
            <a:r>
              <a:rPr lang="hr-HR" sz="2400" dirty="0" smtClean="0"/>
              <a:t>skup </a:t>
            </a:r>
            <a:r>
              <a:rPr lang="hr-HR" sz="2400" dirty="0"/>
              <a:t>alata, politika, sigurnosnih koncepata, </a:t>
            </a:r>
            <a:r>
              <a:rPr lang="hr-HR" sz="2400" dirty="0" smtClean="0"/>
              <a:t/>
            </a:r>
            <a:br>
              <a:rPr lang="hr-HR" sz="2400" dirty="0" smtClean="0"/>
            </a:br>
            <a:r>
              <a:rPr lang="hr-HR" sz="2400" dirty="0" smtClean="0"/>
              <a:t>sigurnosnih </a:t>
            </a:r>
            <a:r>
              <a:rPr lang="hr-HR" sz="2400" dirty="0"/>
              <a:t>mjera</a:t>
            </a:r>
            <a:r>
              <a:rPr lang="hr-HR" sz="2400" dirty="0" smtClean="0"/>
              <a:t>, pristupa, smjernica, </a:t>
            </a:r>
            <a:br>
              <a:rPr lang="hr-HR" sz="2400" dirty="0" smtClean="0"/>
            </a:br>
            <a:r>
              <a:rPr lang="hr-HR" sz="2400" dirty="0" smtClean="0"/>
              <a:t>pristupa </a:t>
            </a:r>
            <a:r>
              <a:rPr lang="hr-HR" sz="2400" dirty="0"/>
              <a:t>upravljanju rizicima, </a:t>
            </a:r>
            <a:r>
              <a:rPr lang="hr-HR" sz="2400" dirty="0" smtClean="0"/>
              <a:t>akcija, obučavanja,</a:t>
            </a:r>
            <a:br>
              <a:rPr lang="hr-HR" sz="2400" dirty="0" smtClean="0"/>
            </a:br>
            <a:r>
              <a:rPr lang="hr-HR" sz="2400" dirty="0" smtClean="0"/>
              <a:t>najboljih praksi, sigurnosti i </a:t>
            </a:r>
            <a:r>
              <a:rPr lang="hr-HR" sz="2400" dirty="0"/>
              <a:t>tehnologije </a:t>
            </a:r>
            <a:r>
              <a:rPr lang="hr-HR" sz="2400" dirty="0" smtClean="0"/>
              <a:t>koja može</a:t>
            </a:r>
            <a:br>
              <a:rPr lang="hr-HR" sz="2400" dirty="0" smtClean="0"/>
            </a:br>
            <a:r>
              <a:rPr lang="hr-HR" sz="2400" dirty="0" smtClean="0"/>
              <a:t>zaštititi kibernetičko okruženje</a:t>
            </a:r>
            <a:r>
              <a:rPr lang="hr-HR" sz="2400" dirty="0"/>
              <a:t>, organizaciju i imovinu </a:t>
            </a:r>
            <a:r>
              <a:rPr lang="hr-HR" sz="2400" dirty="0" smtClean="0"/>
              <a:t>korisnika</a:t>
            </a:r>
          </a:p>
          <a:p>
            <a:endParaRPr lang="hr-HR" sz="2400" dirty="0"/>
          </a:p>
          <a:p>
            <a:pPr marL="0" indent="0">
              <a:buNone/>
            </a:pPr>
            <a:r>
              <a:rPr lang="hr-HR" sz="2400" b="1" dirty="0" smtClean="0"/>
              <a:t>23. prosinac 2015. Ukrajina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r-HR" sz="2400" dirty="0" smtClean="0"/>
              <a:t>30 transformatorskih stanica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r-HR" sz="2400" dirty="0" smtClean="0"/>
              <a:t>~ 230.000 korisnika bez električne </a:t>
            </a:r>
            <a:r>
              <a:rPr lang="hr-HR" sz="2400" dirty="0" smtClean="0"/>
              <a:t>energije </a:t>
            </a:r>
            <a:r>
              <a:rPr lang="hr-HR" sz="2400" dirty="0" smtClean="0"/>
              <a:t>(1-6 sati)</a:t>
            </a:r>
            <a:endParaRPr lang="hr-HR" sz="2400" dirty="0"/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https://monkfox.com/wp-content/uploads/2018/11/Cybersecurity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2097903"/>
            <a:ext cx="2612555" cy="1741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itle 3"/>
          <p:cNvSpPr txBox="1">
            <a:spLocks/>
          </p:cNvSpPr>
          <p:nvPr/>
        </p:nvSpPr>
        <p:spPr>
          <a:xfrm>
            <a:off x="1021420" y="48323"/>
            <a:ext cx="6694488" cy="9699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smtClean="0">
                <a:latin typeface="Arial" pitchFamily="34" charset="0"/>
                <a:cs typeface="Arial" pitchFamily="34" charset="0"/>
              </a:rPr>
            </a:br>
            <a:r>
              <a:rPr lang="hr-HR" sz="1600" b="1" spc="-18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smtClean="0">
                <a:latin typeface="Arial" pitchFamily="34" charset="0"/>
                <a:cs typeface="Arial" pitchFamily="34" charset="0"/>
              </a:rPr>
            </a:br>
            <a:r>
              <a:rPr lang="hr-HR" sz="1800" b="1" spc="-180" smtClean="0">
                <a:latin typeface="Arial" pitchFamily="34" charset="0"/>
                <a:cs typeface="Arial" pitchFamily="34" charset="0"/>
              </a:rPr>
              <a:t>  ZAKON I UREDBA O KIBERNETIČKOJ SIGURNOSTI  OPERATORA KLJUČNIH USLUGA I DAVATELJA DIGITALNIH USLUGA</a:t>
            </a:r>
            <a:r>
              <a:rPr lang="hr-HR" sz="1600" b="1" spc="-10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smtClean="0">
                <a:latin typeface="Arial" pitchFamily="34" charset="0"/>
                <a:cs typeface="Arial" pitchFamily="34" charset="0"/>
              </a:rPr>
            </a:br>
            <a:r>
              <a:rPr lang="hr-HR" sz="1600" b="1" spc="-100" smtClean="0">
                <a:latin typeface="Arial" pitchFamily="34" charset="0"/>
                <a:cs typeface="Arial" pitchFamily="34" charset="0"/>
              </a:rPr>
              <a:t>Goran Piškor, dipl. ing. el.</a:t>
            </a:r>
            <a:r>
              <a:rPr lang="hr-HR" sz="1800" b="1" spc="-10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smtClean="0">
                <a:latin typeface="Arial" pitchFamily="34" charset="0"/>
                <a:cs typeface="Arial" pitchFamily="34" charset="0"/>
              </a:rPr>
            </a:br>
            <a:r>
              <a:rPr lang="hr-HR" sz="1800" b="1" spc="-100" smtClean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smtClean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smtClean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  <a:endParaRPr lang="hr-HR" sz="20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0081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121094"/>
            <a:ext cx="8805244" cy="876570"/>
          </a:xfrm>
        </p:spPr>
        <p:txBody>
          <a:bodyPr lIns="0" rIns="0">
            <a:normAutofit/>
          </a:bodyPr>
          <a:lstStyle/>
          <a:p>
            <a:pPr algn="l"/>
            <a:r>
              <a:rPr lang="hr-HR" sz="3200" dirty="0" smtClean="0"/>
              <a:t>1. Uvod</a:t>
            </a:r>
            <a:endParaRPr lang="hr-HR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3" y="2100472"/>
            <a:ext cx="8949260" cy="46408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HR" sz="2800" dirty="0" smtClean="0"/>
              <a:t>NIS Direktiva</a:t>
            </a:r>
          </a:p>
          <a:p>
            <a:r>
              <a:rPr lang="hr-HR" sz="2400" dirty="0" smtClean="0"/>
              <a:t>Direktiva EU 2016/1148 o mjerama za visoku zajedničku razinu sigurnosti mrežnih i informacijskih sustava širom Unije (06. srpanj 2016.)</a:t>
            </a:r>
          </a:p>
          <a:p>
            <a:endParaRPr lang="hr-HR" sz="2400" dirty="0"/>
          </a:p>
          <a:p>
            <a:r>
              <a:rPr lang="hr-HR" sz="2400" dirty="0" smtClean="0"/>
              <a:t>Zakon o kibernetičkoj sigurnosti operatora ključnih usluga i davatelja digitalnih usluga (6. srpanj 2018.)</a:t>
            </a:r>
          </a:p>
          <a:p>
            <a:endParaRPr lang="hr-HR" sz="2400" dirty="0"/>
          </a:p>
          <a:p>
            <a:r>
              <a:rPr lang="hr-HR" sz="2400" dirty="0" smtClean="0"/>
              <a:t>Uredba o </a:t>
            </a:r>
            <a:r>
              <a:rPr lang="hr-HR" sz="2400" dirty="0"/>
              <a:t>kibernetičkoj sigurnosti operatora ključnih usluga i davatelja digitalnih usluga </a:t>
            </a:r>
            <a:r>
              <a:rPr lang="hr-HR" sz="2400" dirty="0" smtClean="0"/>
              <a:t>(26. srpanj 2018.)</a:t>
            </a:r>
          </a:p>
          <a:p>
            <a:endParaRPr lang="hr-HR" sz="2400" dirty="0"/>
          </a:p>
          <a:p>
            <a:endParaRPr lang="hr-HR" sz="2400" dirty="0"/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3"/>
          <p:cNvSpPr txBox="1">
            <a:spLocks/>
          </p:cNvSpPr>
          <p:nvPr/>
        </p:nvSpPr>
        <p:spPr>
          <a:xfrm>
            <a:off x="1021420" y="48323"/>
            <a:ext cx="6694488" cy="9699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smtClean="0">
                <a:latin typeface="Arial" pitchFamily="34" charset="0"/>
                <a:cs typeface="Arial" pitchFamily="34" charset="0"/>
              </a:rPr>
            </a:br>
            <a:r>
              <a:rPr lang="hr-HR" sz="1600" b="1" spc="-18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smtClean="0">
                <a:latin typeface="Arial" pitchFamily="34" charset="0"/>
                <a:cs typeface="Arial" pitchFamily="34" charset="0"/>
              </a:rPr>
            </a:br>
            <a:r>
              <a:rPr lang="hr-HR" sz="1800" b="1" spc="-180" smtClean="0">
                <a:latin typeface="Arial" pitchFamily="34" charset="0"/>
                <a:cs typeface="Arial" pitchFamily="34" charset="0"/>
              </a:rPr>
              <a:t>  ZAKON I UREDBA O KIBERNETIČKOJ SIGURNOSTI  OPERATORA KLJUČNIH USLUGA I DAVATELJA DIGITALNIH USLUGA</a:t>
            </a:r>
            <a:r>
              <a:rPr lang="hr-HR" sz="1600" b="1" spc="-10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smtClean="0">
                <a:latin typeface="Arial" pitchFamily="34" charset="0"/>
                <a:cs typeface="Arial" pitchFamily="34" charset="0"/>
              </a:rPr>
            </a:br>
            <a:r>
              <a:rPr lang="hr-HR" sz="1600" b="1" spc="-100" smtClean="0">
                <a:latin typeface="Arial" pitchFamily="34" charset="0"/>
                <a:cs typeface="Arial" pitchFamily="34" charset="0"/>
              </a:rPr>
              <a:t>Goran Piškor, dipl. ing. el.</a:t>
            </a:r>
            <a:r>
              <a:rPr lang="hr-HR" sz="1800" b="1" spc="-10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smtClean="0">
                <a:latin typeface="Arial" pitchFamily="34" charset="0"/>
                <a:cs typeface="Arial" pitchFamily="34" charset="0"/>
              </a:rPr>
            </a:br>
            <a:r>
              <a:rPr lang="hr-HR" sz="1800" b="1" spc="-100" smtClean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smtClean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smtClean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  <a:endParaRPr lang="hr-HR" sz="20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8" name="Picture 4" descr="https://www.itgovernance.co.uk/blog/wp-content/uploads/2018/03/NIS-Directive-banner-Facebook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0" t="-287" r="1722" b="18401"/>
          <a:stretch/>
        </p:blipFill>
        <p:spPr bwMode="auto">
          <a:xfrm>
            <a:off x="5935992" y="1196752"/>
            <a:ext cx="3118050" cy="1372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665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121094"/>
            <a:ext cx="8805244" cy="876570"/>
          </a:xfrm>
        </p:spPr>
        <p:txBody>
          <a:bodyPr lIns="0" rIns="0">
            <a:normAutofit fontScale="90000"/>
          </a:bodyPr>
          <a:lstStyle/>
          <a:p>
            <a:pPr algn="l"/>
            <a:r>
              <a:rPr lang="hr-HR" sz="3200" dirty="0" smtClean="0"/>
              <a:t>1</a:t>
            </a:r>
            <a:r>
              <a:rPr lang="hr-HR" sz="3200" dirty="0"/>
              <a:t>. Zakon o kibernetičkoj sigurnosti operatora </a:t>
            </a:r>
            <a:r>
              <a:rPr lang="hr-HR" sz="3200" dirty="0" smtClean="0"/>
              <a:t>ključnih</a:t>
            </a:r>
            <a:br>
              <a:rPr lang="hr-HR" sz="3200" dirty="0" smtClean="0"/>
            </a:br>
            <a:r>
              <a:rPr lang="hr-HR" sz="3200" dirty="0" smtClean="0"/>
              <a:t>    </a:t>
            </a:r>
            <a:r>
              <a:rPr lang="hr-HR" sz="3200" dirty="0"/>
              <a:t>usluga i davatelja digitalnih </a:t>
            </a:r>
            <a:r>
              <a:rPr lang="hr-HR" sz="3200" dirty="0" smtClean="0"/>
              <a:t>usluga</a:t>
            </a:r>
            <a:endParaRPr lang="hr-HR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3" y="2100472"/>
            <a:ext cx="8949260" cy="3776800"/>
          </a:xfrm>
        </p:spPr>
        <p:txBody>
          <a:bodyPr>
            <a:noAutofit/>
          </a:bodyPr>
          <a:lstStyle/>
          <a:p>
            <a:r>
              <a:rPr lang="hr-HR" sz="2400" dirty="0"/>
              <a:t>Cilja zakona - osigurati provedbu mjera za postizanje visoke zajedničke razine kibernetičke sigurnosti u davanju usluga koje su od posebne važnosti za odvijanje ključnih društvenih i gospodarskih aktivnosti, uključujući funkcioniranje digitalnog </a:t>
            </a:r>
            <a:r>
              <a:rPr lang="hr-HR" sz="2400" dirty="0" smtClean="0"/>
              <a:t>tržišta</a:t>
            </a:r>
            <a:endParaRPr lang="hr-HR" sz="2400" dirty="0"/>
          </a:p>
          <a:p>
            <a:r>
              <a:rPr lang="hr-HR" sz="2400" dirty="0" smtClean="0"/>
              <a:t>Prilog </a:t>
            </a:r>
            <a:r>
              <a:rPr lang="hr-HR" sz="2400" dirty="0"/>
              <a:t>I. – Popis ključnih usluga s kriterijima i pragovima za donošenje ocjene o </a:t>
            </a:r>
            <a:r>
              <a:rPr lang="hr-HR" sz="2400" dirty="0" smtClean="0"/>
              <a:t>važnosti negativnog </a:t>
            </a:r>
            <a:r>
              <a:rPr lang="hr-HR" sz="2400" dirty="0"/>
              <a:t>učinka incidenta</a:t>
            </a:r>
          </a:p>
          <a:p>
            <a:r>
              <a:rPr lang="hr-HR" sz="2400" dirty="0" smtClean="0"/>
              <a:t>Prilog </a:t>
            </a:r>
            <a:r>
              <a:rPr lang="hr-HR" sz="2400" dirty="0"/>
              <a:t>II. – Popis digitalnih usluga</a:t>
            </a:r>
          </a:p>
          <a:p>
            <a:r>
              <a:rPr lang="hr-HR" sz="2400" dirty="0" smtClean="0"/>
              <a:t>Prilog </a:t>
            </a:r>
            <a:r>
              <a:rPr lang="hr-HR" sz="2400" dirty="0"/>
              <a:t>III. – Popis nadležnih </a:t>
            </a:r>
            <a:r>
              <a:rPr lang="hr-HR" sz="2400" dirty="0" smtClean="0"/>
              <a:t>tijela</a:t>
            </a:r>
            <a:endParaRPr lang="hr-HR" sz="2400" dirty="0"/>
          </a:p>
          <a:p>
            <a:endParaRPr lang="hr-HR" sz="2400" dirty="0"/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3"/>
          <p:cNvSpPr txBox="1">
            <a:spLocks/>
          </p:cNvSpPr>
          <p:nvPr/>
        </p:nvSpPr>
        <p:spPr>
          <a:xfrm>
            <a:off x="1021420" y="48323"/>
            <a:ext cx="6694488" cy="9699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smtClean="0">
                <a:latin typeface="Arial" pitchFamily="34" charset="0"/>
                <a:cs typeface="Arial" pitchFamily="34" charset="0"/>
              </a:rPr>
            </a:br>
            <a:r>
              <a:rPr lang="hr-HR" sz="1600" b="1" spc="-18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smtClean="0">
                <a:latin typeface="Arial" pitchFamily="34" charset="0"/>
                <a:cs typeface="Arial" pitchFamily="34" charset="0"/>
              </a:rPr>
            </a:br>
            <a:r>
              <a:rPr lang="hr-HR" sz="1800" b="1" spc="-180" smtClean="0">
                <a:latin typeface="Arial" pitchFamily="34" charset="0"/>
                <a:cs typeface="Arial" pitchFamily="34" charset="0"/>
              </a:rPr>
              <a:t>  ZAKON I UREDBA O KIBERNETIČKOJ SIGURNOSTI  OPERATORA KLJUČNIH USLUGA I DAVATELJA DIGITALNIH USLUGA</a:t>
            </a:r>
            <a:r>
              <a:rPr lang="hr-HR" sz="1600" b="1" spc="-10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smtClean="0">
                <a:latin typeface="Arial" pitchFamily="34" charset="0"/>
                <a:cs typeface="Arial" pitchFamily="34" charset="0"/>
              </a:rPr>
            </a:br>
            <a:r>
              <a:rPr lang="hr-HR" sz="1600" b="1" spc="-100" smtClean="0">
                <a:latin typeface="Arial" pitchFamily="34" charset="0"/>
                <a:cs typeface="Arial" pitchFamily="34" charset="0"/>
              </a:rPr>
              <a:t>Goran Piškor, dipl. ing. el.</a:t>
            </a:r>
            <a:r>
              <a:rPr lang="hr-HR" sz="1800" b="1" spc="-10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smtClean="0">
                <a:latin typeface="Arial" pitchFamily="34" charset="0"/>
                <a:cs typeface="Arial" pitchFamily="34" charset="0"/>
              </a:rPr>
            </a:br>
            <a:r>
              <a:rPr lang="hr-HR" sz="1800" b="1" spc="-100" smtClean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smtClean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smtClean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  <a:endParaRPr lang="hr-HR" sz="20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143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121094"/>
            <a:ext cx="8805244" cy="876570"/>
          </a:xfrm>
        </p:spPr>
        <p:txBody>
          <a:bodyPr lIns="0" rIns="0">
            <a:normAutofit fontScale="90000"/>
          </a:bodyPr>
          <a:lstStyle/>
          <a:p>
            <a:pPr algn="l"/>
            <a:r>
              <a:rPr lang="hr-HR" sz="3200" dirty="0" smtClean="0"/>
              <a:t>1</a:t>
            </a:r>
            <a:r>
              <a:rPr lang="hr-HR" sz="3200" dirty="0"/>
              <a:t>. Zakon o kibernetičkoj sigurnosti operatora </a:t>
            </a:r>
            <a:r>
              <a:rPr lang="hr-HR" sz="3200" dirty="0" smtClean="0"/>
              <a:t>ključnih</a:t>
            </a:r>
            <a:br>
              <a:rPr lang="hr-HR" sz="3200" dirty="0" smtClean="0"/>
            </a:br>
            <a:r>
              <a:rPr lang="hr-HR" sz="3200" dirty="0" smtClean="0"/>
              <a:t>    </a:t>
            </a:r>
            <a:r>
              <a:rPr lang="hr-HR" sz="3200" dirty="0"/>
              <a:t>usluga i davatelja digitalnih </a:t>
            </a:r>
            <a:r>
              <a:rPr lang="hr-HR" sz="3200" dirty="0" smtClean="0"/>
              <a:t>usluga</a:t>
            </a:r>
            <a:endParaRPr lang="hr-HR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3" y="2100472"/>
            <a:ext cx="8949260" cy="45688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HR" sz="2400" b="1" dirty="0" smtClean="0"/>
              <a:t>Operatori ključnih usluga</a:t>
            </a:r>
            <a:endParaRPr lang="hr-HR" sz="2400" dirty="0" smtClean="0"/>
          </a:p>
          <a:p>
            <a:r>
              <a:rPr lang="hr-HR" sz="2400" dirty="0" smtClean="0"/>
              <a:t>Određivanje operatora ključnih usluga</a:t>
            </a:r>
          </a:p>
          <a:p>
            <a:r>
              <a:rPr lang="hr-HR" sz="2400" dirty="0" smtClean="0"/>
              <a:t>Identifikacijski postupak</a:t>
            </a:r>
          </a:p>
          <a:p>
            <a:r>
              <a:rPr lang="hr-HR" sz="2400" dirty="0"/>
              <a:t>O</a:t>
            </a:r>
            <a:r>
              <a:rPr lang="hr-HR" sz="2400" dirty="0" smtClean="0"/>
              <a:t>dređivanje važnosti negativnog učinka incidenta</a:t>
            </a:r>
          </a:p>
          <a:p>
            <a:r>
              <a:rPr lang="hr-HR" sz="2400" dirty="0" smtClean="0"/>
              <a:t>Procjena ovisnosti o mrežnom i informacijskom sustavu</a:t>
            </a:r>
          </a:p>
          <a:p>
            <a:r>
              <a:rPr lang="pl-PL" sz="2400" dirty="0"/>
              <a:t>Dostava podataka za potrebe postupka identifikacije operatora ključne </a:t>
            </a:r>
            <a:r>
              <a:rPr lang="pl-PL" sz="2400" dirty="0" smtClean="0"/>
              <a:t>usluge</a:t>
            </a:r>
          </a:p>
          <a:p>
            <a:r>
              <a:rPr lang="hr-HR" sz="2400" dirty="0"/>
              <a:t>Popis operatora ključnih </a:t>
            </a:r>
            <a:r>
              <a:rPr lang="hr-HR" sz="2400" dirty="0" smtClean="0"/>
              <a:t>usluga</a:t>
            </a:r>
          </a:p>
          <a:p>
            <a:r>
              <a:rPr lang="hr-HR" sz="2400" dirty="0"/>
              <a:t>Digitalne usluge</a:t>
            </a:r>
            <a:endParaRPr lang="hr-HR" sz="2400" dirty="0" smtClean="0"/>
          </a:p>
          <a:p>
            <a:endParaRPr lang="hr-HR" sz="2400" dirty="0"/>
          </a:p>
          <a:p>
            <a:endParaRPr lang="hr-HR" sz="2400" dirty="0"/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3"/>
          <p:cNvSpPr txBox="1">
            <a:spLocks/>
          </p:cNvSpPr>
          <p:nvPr/>
        </p:nvSpPr>
        <p:spPr>
          <a:xfrm>
            <a:off x="1021420" y="48323"/>
            <a:ext cx="6694488" cy="9699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smtClean="0">
                <a:latin typeface="Arial" pitchFamily="34" charset="0"/>
                <a:cs typeface="Arial" pitchFamily="34" charset="0"/>
              </a:rPr>
            </a:br>
            <a:r>
              <a:rPr lang="hr-HR" sz="1600" b="1" spc="-18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smtClean="0">
                <a:latin typeface="Arial" pitchFamily="34" charset="0"/>
                <a:cs typeface="Arial" pitchFamily="34" charset="0"/>
              </a:rPr>
            </a:br>
            <a:r>
              <a:rPr lang="hr-HR" sz="1800" b="1" spc="-180" smtClean="0">
                <a:latin typeface="Arial" pitchFamily="34" charset="0"/>
                <a:cs typeface="Arial" pitchFamily="34" charset="0"/>
              </a:rPr>
              <a:t>  ZAKON I UREDBA O KIBERNETIČKOJ SIGURNOSTI  OPERATORA KLJUČNIH USLUGA I DAVATELJA DIGITALNIH USLUGA</a:t>
            </a:r>
            <a:r>
              <a:rPr lang="hr-HR" sz="1600" b="1" spc="-10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smtClean="0">
                <a:latin typeface="Arial" pitchFamily="34" charset="0"/>
                <a:cs typeface="Arial" pitchFamily="34" charset="0"/>
              </a:rPr>
            </a:br>
            <a:r>
              <a:rPr lang="hr-HR" sz="1600" b="1" spc="-100" smtClean="0">
                <a:latin typeface="Arial" pitchFamily="34" charset="0"/>
                <a:cs typeface="Arial" pitchFamily="34" charset="0"/>
              </a:rPr>
              <a:t>Goran Piškor, dipl. ing. el.</a:t>
            </a:r>
            <a:r>
              <a:rPr lang="hr-HR" sz="1800" b="1" spc="-10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smtClean="0">
                <a:latin typeface="Arial" pitchFamily="34" charset="0"/>
                <a:cs typeface="Arial" pitchFamily="34" charset="0"/>
              </a:rPr>
            </a:br>
            <a:r>
              <a:rPr lang="hr-HR" sz="1800" b="1" spc="-100" smtClean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smtClean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smtClean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  <a:endParaRPr lang="hr-HR" sz="20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9184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121094"/>
            <a:ext cx="8805244" cy="876570"/>
          </a:xfrm>
        </p:spPr>
        <p:txBody>
          <a:bodyPr lIns="0" rIns="0">
            <a:normAutofit fontScale="90000"/>
          </a:bodyPr>
          <a:lstStyle/>
          <a:p>
            <a:pPr algn="l"/>
            <a:r>
              <a:rPr lang="hr-HR" sz="3200" dirty="0" smtClean="0"/>
              <a:t>1</a:t>
            </a:r>
            <a:r>
              <a:rPr lang="hr-HR" sz="3200" dirty="0"/>
              <a:t>. Zakon o kibernetičkoj sigurnosti operatora </a:t>
            </a:r>
            <a:r>
              <a:rPr lang="hr-HR" sz="3200" dirty="0" smtClean="0"/>
              <a:t>ključnih</a:t>
            </a:r>
            <a:br>
              <a:rPr lang="hr-HR" sz="3200" dirty="0" smtClean="0"/>
            </a:br>
            <a:r>
              <a:rPr lang="hr-HR" sz="3200" dirty="0" smtClean="0"/>
              <a:t>    </a:t>
            </a:r>
            <a:r>
              <a:rPr lang="hr-HR" sz="3200" dirty="0"/>
              <a:t>usluga i davatelja digitalnih </a:t>
            </a:r>
            <a:r>
              <a:rPr lang="hr-HR" sz="3200" dirty="0" smtClean="0"/>
              <a:t>usluga</a:t>
            </a:r>
            <a:endParaRPr lang="hr-HR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3" y="2100472"/>
            <a:ext cx="8949260" cy="3776800"/>
          </a:xfrm>
        </p:spPr>
        <p:txBody>
          <a:bodyPr>
            <a:noAutofit/>
          </a:bodyPr>
          <a:lstStyle/>
          <a:p>
            <a:r>
              <a:rPr lang="hr-HR" sz="2400" dirty="0"/>
              <a:t>Energetsko tržište, transport, bankarstvo, financijske usluge i tržišta, zdravstvo, pristup i distribucija </a:t>
            </a:r>
            <a:r>
              <a:rPr lang="hr-HR" sz="2400" dirty="0" smtClean="0"/>
              <a:t>vode </a:t>
            </a:r>
            <a:r>
              <a:rPr lang="hr-HR" sz="2400" dirty="0"/>
              <a:t>i razne digitalne usluge</a:t>
            </a:r>
          </a:p>
          <a:p>
            <a:r>
              <a:rPr lang="hr-HR" sz="2400" dirty="0"/>
              <a:t>Energetske usluge  –  </a:t>
            </a:r>
            <a:r>
              <a:rPr lang="hr-HR" sz="2400" dirty="0" smtClean="0"/>
              <a:t>proizvodnja, transport, prijenos i distribucija </a:t>
            </a:r>
            <a:r>
              <a:rPr lang="hr-HR" sz="2400" dirty="0" smtClean="0"/>
              <a:t>nafte</a:t>
            </a:r>
            <a:r>
              <a:rPr lang="hr-HR" sz="2400" dirty="0"/>
              <a:t>, plina i električne energije</a:t>
            </a:r>
          </a:p>
          <a:p>
            <a:r>
              <a:rPr lang="hr-HR" sz="2400" dirty="0"/>
              <a:t>Transportne usluge – zrak, željeznica, pomorski, riječni i cestovni promet</a:t>
            </a:r>
          </a:p>
          <a:p>
            <a:r>
              <a:rPr lang="hr-HR" sz="2400" dirty="0"/>
              <a:t>Financije – banke, kreditne kartice i elektronička plaćanja, tržišta kapitala, službeni registri i regulatorna tijela</a:t>
            </a:r>
          </a:p>
          <a:p>
            <a:pPr marL="0" indent="0">
              <a:buNone/>
            </a:pPr>
            <a:endParaRPr lang="hr-HR" sz="2400" dirty="0"/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3"/>
          <p:cNvSpPr txBox="1">
            <a:spLocks/>
          </p:cNvSpPr>
          <p:nvPr/>
        </p:nvSpPr>
        <p:spPr>
          <a:xfrm>
            <a:off x="1021420" y="48323"/>
            <a:ext cx="6694488" cy="9699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smtClean="0">
                <a:latin typeface="Arial" pitchFamily="34" charset="0"/>
                <a:cs typeface="Arial" pitchFamily="34" charset="0"/>
              </a:rPr>
            </a:br>
            <a:r>
              <a:rPr lang="hr-HR" sz="1600" b="1" spc="-18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smtClean="0">
                <a:latin typeface="Arial" pitchFamily="34" charset="0"/>
                <a:cs typeface="Arial" pitchFamily="34" charset="0"/>
              </a:rPr>
            </a:br>
            <a:r>
              <a:rPr lang="hr-HR" sz="1800" b="1" spc="-180" smtClean="0">
                <a:latin typeface="Arial" pitchFamily="34" charset="0"/>
                <a:cs typeface="Arial" pitchFamily="34" charset="0"/>
              </a:rPr>
              <a:t>  ZAKON I UREDBA O KIBERNETIČKOJ SIGURNOSTI  OPERATORA KLJUČNIH USLUGA I DAVATELJA DIGITALNIH USLUGA</a:t>
            </a:r>
            <a:r>
              <a:rPr lang="hr-HR" sz="1600" b="1" spc="-10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smtClean="0">
                <a:latin typeface="Arial" pitchFamily="34" charset="0"/>
                <a:cs typeface="Arial" pitchFamily="34" charset="0"/>
              </a:rPr>
            </a:br>
            <a:r>
              <a:rPr lang="hr-HR" sz="1600" b="1" spc="-100" smtClean="0">
                <a:latin typeface="Arial" pitchFamily="34" charset="0"/>
                <a:cs typeface="Arial" pitchFamily="34" charset="0"/>
              </a:rPr>
              <a:t>Goran Piškor, dipl. ing. el.</a:t>
            </a:r>
            <a:r>
              <a:rPr lang="hr-HR" sz="1800" b="1" spc="-10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smtClean="0">
                <a:latin typeface="Arial" pitchFamily="34" charset="0"/>
                <a:cs typeface="Arial" pitchFamily="34" charset="0"/>
              </a:rPr>
            </a:br>
            <a:r>
              <a:rPr lang="hr-HR" sz="1800" b="1" spc="-100" smtClean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smtClean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smtClean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  <a:endParaRPr lang="hr-HR" sz="20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297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121094"/>
            <a:ext cx="8805244" cy="876570"/>
          </a:xfrm>
        </p:spPr>
        <p:txBody>
          <a:bodyPr lIns="0" rIns="0">
            <a:normAutofit fontScale="90000"/>
          </a:bodyPr>
          <a:lstStyle/>
          <a:p>
            <a:pPr algn="l"/>
            <a:r>
              <a:rPr lang="hr-HR" sz="3200" dirty="0" smtClean="0"/>
              <a:t>1</a:t>
            </a:r>
            <a:r>
              <a:rPr lang="hr-HR" sz="3200" dirty="0"/>
              <a:t>. Zakon o kibernetičkoj sigurnosti operatora </a:t>
            </a:r>
            <a:r>
              <a:rPr lang="hr-HR" sz="3200" dirty="0" smtClean="0"/>
              <a:t>ključnih</a:t>
            </a:r>
            <a:br>
              <a:rPr lang="hr-HR" sz="3200" dirty="0" smtClean="0"/>
            </a:br>
            <a:r>
              <a:rPr lang="hr-HR" sz="3200" dirty="0" smtClean="0"/>
              <a:t>    </a:t>
            </a:r>
            <a:r>
              <a:rPr lang="hr-HR" sz="3200" dirty="0"/>
              <a:t>usluga i davatelja digitalnih </a:t>
            </a:r>
            <a:r>
              <a:rPr lang="hr-HR" sz="3200" dirty="0" smtClean="0"/>
              <a:t>usluga</a:t>
            </a:r>
            <a:endParaRPr lang="hr-HR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3" y="2100472"/>
            <a:ext cx="8949260" cy="45688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HR" sz="2400" b="1" dirty="0" smtClean="0"/>
              <a:t>Mjere za postizanje visoke razine kibernetičke sigurnosti operatora ključnih usluga i davatelja digitalnih usluga</a:t>
            </a:r>
            <a:endParaRPr lang="hr-HR" sz="2400" dirty="0" smtClean="0"/>
          </a:p>
          <a:p>
            <a:r>
              <a:rPr lang="hr-HR" sz="2400" dirty="0" smtClean="0"/>
              <a:t>Obaveza provedba mjera</a:t>
            </a:r>
          </a:p>
          <a:p>
            <a:r>
              <a:rPr lang="hr-HR" sz="2400" dirty="0"/>
              <a:t>Mjere za upravljanje rizikom operatora ključnih </a:t>
            </a:r>
            <a:r>
              <a:rPr lang="hr-HR" sz="2400" dirty="0" smtClean="0"/>
              <a:t>usluga</a:t>
            </a:r>
            <a:endParaRPr lang="hr-HR" sz="2000" dirty="0"/>
          </a:p>
          <a:p>
            <a:r>
              <a:rPr lang="hr-HR" sz="2400" dirty="0"/>
              <a:t>Opseg primjene mjera</a:t>
            </a:r>
          </a:p>
          <a:p>
            <a:r>
              <a:rPr lang="hr-HR" sz="2400" dirty="0" smtClean="0"/>
              <a:t>Primjena mjera prema procjeni rizika</a:t>
            </a:r>
            <a:endParaRPr lang="hr-HR" sz="2400" dirty="0"/>
          </a:p>
          <a:p>
            <a:r>
              <a:rPr lang="hr-HR" sz="2400" dirty="0"/>
              <a:t>Odgovornost za primjenu mjera</a:t>
            </a:r>
          </a:p>
          <a:p>
            <a:r>
              <a:rPr lang="hr-HR" sz="2400" dirty="0"/>
              <a:t>Utvrđivanje mjera</a:t>
            </a:r>
          </a:p>
          <a:p>
            <a:pPr marL="0" indent="0">
              <a:buNone/>
            </a:pPr>
            <a:endParaRPr lang="hr-HR" sz="2400" dirty="0"/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3"/>
          <p:cNvSpPr txBox="1">
            <a:spLocks/>
          </p:cNvSpPr>
          <p:nvPr/>
        </p:nvSpPr>
        <p:spPr>
          <a:xfrm>
            <a:off x="1021420" y="48323"/>
            <a:ext cx="6694488" cy="9699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smtClean="0">
                <a:latin typeface="Arial" pitchFamily="34" charset="0"/>
                <a:cs typeface="Arial" pitchFamily="34" charset="0"/>
              </a:rPr>
            </a:br>
            <a:r>
              <a:rPr lang="hr-HR" sz="1600" b="1" spc="-18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smtClean="0">
                <a:latin typeface="Arial" pitchFamily="34" charset="0"/>
                <a:cs typeface="Arial" pitchFamily="34" charset="0"/>
              </a:rPr>
            </a:br>
            <a:r>
              <a:rPr lang="hr-HR" sz="1800" b="1" spc="-180" smtClean="0">
                <a:latin typeface="Arial" pitchFamily="34" charset="0"/>
                <a:cs typeface="Arial" pitchFamily="34" charset="0"/>
              </a:rPr>
              <a:t>  ZAKON I UREDBA O KIBERNETIČKOJ SIGURNOSTI  OPERATORA KLJUČNIH USLUGA I DAVATELJA DIGITALNIH USLUGA</a:t>
            </a:r>
            <a:r>
              <a:rPr lang="hr-HR" sz="1600" b="1" spc="-10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smtClean="0">
                <a:latin typeface="Arial" pitchFamily="34" charset="0"/>
                <a:cs typeface="Arial" pitchFamily="34" charset="0"/>
              </a:rPr>
            </a:br>
            <a:r>
              <a:rPr lang="hr-HR" sz="1600" b="1" spc="-100" smtClean="0">
                <a:latin typeface="Arial" pitchFamily="34" charset="0"/>
                <a:cs typeface="Arial" pitchFamily="34" charset="0"/>
              </a:rPr>
              <a:t>Goran Piškor, dipl. ing. el.</a:t>
            </a:r>
            <a:r>
              <a:rPr lang="hr-HR" sz="1800" b="1" spc="-10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smtClean="0">
                <a:latin typeface="Arial" pitchFamily="34" charset="0"/>
                <a:cs typeface="Arial" pitchFamily="34" charset="0"/>
              </a:rPr>
            </a:br>
            <a:r>
              <a:rPr lang="hr-HR" sz="1800" b="1" spc="-100" smtClean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smtClean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smtClean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  <a:endParaRPr lang="hr-HR" sz="20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5475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121094"/>
            <a:ext cx="8805244" cy="876570"/>
          </a:xfrm>
        </p:spPr>
        <p:txBody>
          <a:bodyPr lIns="0" rIns="0">
            <a:normAutofit fontScale="90000"/>
          </a:bodyPr>
          <a:lstStyle/>
          <a:p>
            <a:pPr algn="l"/>
            <a:r>
              <a:rPr lang="hr-HR" sz="3200" dirty="0" smtClean="0"/>
              <a:t>1</a:t>
            </a:r>
            <a:r>
              <a:rPr lang="hr-HR" sz="3200" dirty="0"/>
              <a:t>. Zakon o kibernetičkoj sigurnosti operatora </a:t>
            </a:r>
            <a:r>
              <a:rPr lang="hr-HR" sz="3200" dirty="0" smtClean="0"/>
              <a:t>ključnih</a:t>
            </a:r>
            <a:br>
              <a:rPr lang="hr-HR" sz="3200" dirty="0" smtClean="0"/>
            </a:br>
            <a:r>
              <a:rPr lang="hr-HR" sz="3200" dirty="0" smtClean="0"/>
              <a:t>    </a:t>
            </a:r>
            <a:r>
              <a:rPr lang="hr-HR" sz="3200" dirty="0"/>
              <a:t>usluga i davatelja digitalnih </a:t>
            </a:r>
            <a:r>
              <a:rPr lang="hr-HR" sz="3200" dirty="0" smtClean="0"/>
              <a:t>usluga</a:t>
            </a:r>
            <a:endParaRPr lang="hr-HR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3" y="2100472"/>
            <a:ext cx="8949260" cy="45688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HR" sz="2400" b="1" dirty="0" smtClean="0"/>
              <a:t>Obavješćivanje o incidentima</a:t>
            </a:r>
          </a:p>
          <a:p>
            <a:r>
              <a:rPr lang="hr-HR" sz="2400" dirty="0" smtClean="0"/>
              <a:t>Obveza obavješćivanja (CSIRT)</a:t>
            </a:r>
          </a:p>
          <a:p>
            <a:r>
              <a:rPr lang="hr-HR" sz="2400" dirty="0"/>
              <a:t>Kriteriji za određivanje učinka </a:t>
            </a:r>
            <a:r>
              <a:rPr lang="hr-HR" sz="2400" dirty="0" smtClean="0"/>
              <a:t>incidenata</a:t>
            </a:r>
          </a:p>
          <a:p>
            <a:r>
              <a:rPr lang="hr-HR" sz="2400" dirty="0"/>
              <a:t>Obavijesti o </a:t>
            </a:r>
            <a:r>
              <a:rPr lang="hr-HR" sz="2400" dirty="0" smtClean="0"/>
              <a:t>incidentima</a:t>
            </a:r>
          </a:p>
          <a:p>
            <a:r>
              <a:rPr lang="hr-HR" sz="2400" dirty="0"/>
              <a:t>Informiranje javnosti o incidentu</a:t>
            </a:r>
          </a:p>
          <a:p>
            <a:pPr marL="0" indent="0">
              <a:buNone/>
            </a:pPr>
            <a:endParaRPr lang="hr-HR" sz="2400" dirty="0" smtClean="0"/>
          </a:p>
          <a:p>
            <a:pPr marL="0" indent="0">
              <a:buNone/>
            </a:pPr>
            <a:r>
              <a:rPr lang="hr-HR" sz="2400" dirty="0" smtClean="0"/>
              <a:t>CSIRT (</a:t>
            </a:r>
            <a:r>
              <a:rPr lang="hr-HR" sz="2400" b="1" dirty="0" smtClean="0"/>
              <a:t>C</a:t>
            </a:r>
            <a:r>
              <a:rPr lang="hr-HR" sz="2400" dirty="0" smtClean="0"/>
              <a:t>omputer </a:t>
            </a:r>
            <a:r>
              <a:rPr lang="hr-HR" sz="2400" b="1" dirty="0"/>
              <a:t>S</a:t>
            </a:r>
            <a:r>
              <a:rPr lang="hr-HR" sz="2400" dirty="0"/>
              <a:t>ecurity </a:t>
            </a:r>
            <a:r>
              <a:rPr lang="hr-HR" sz="2400" b="1" dirty="0"/>
              <a:t>I</a:t>
            </a:r>
            <a:r>
              <a:rPr lang="hr-HR" sz="2400" dirty="0"/>
              <a:t>ncident </a:t>
            </a:r>
            <a:r>
              <a:rPr lang="hr-HR" sz="2400" b="1" dirty="0" err="1"/>
              <a:t>R</a:t>
            </a:r>
            <a:r>
              <a:rPr lang="hr-HR" sz="2400" dirty="0" err="1"/>
              <a:t>esponse</a:t>
            </a:r>
            <a:r>
              <a:rPr lang="hr-HR" sz="2400" dirty="0"/>
              <a:t> </a:t>
            </a:r>
            <a:r>
              <a:rPr lang="hr-HR" sz="2400" b="1" dirty="0" smtClean="0"/>
              <a:t>T</a:t>
            </a:r>
            <a:r>
              <a:rPr lang="hr-HR" sz="2400" dirty="0" smtClean="0"/>
              <a:t>eam) - tijelo </a:t>
            </a:r>
            <a:r>
              <a:rPr lang="hr-HR" sz="2400" dirty="0"/>
              <a:t>nadležno za prevenciju i zaštitu od incidenata, za koju se u Republici Hrvatskoj koristi i kratica CERT (Computer Emergency Response Team).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3"/>
          <p:cNvSpPr txBox="1">
            <a:spLocks/>
          </p:cNvSpPr>
          <p:nvPr/>
        </p:nvSpPr>
        <p:spPr>
          <a:xfrm>
            <a:off x="1021420" y="48323"/>
            <a:ext cx="6694488" cy="9699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smtClean="0">
                <a:latin typeface="Arial" pitchFamily="34" charset="0"/>
                <a:cs typeface="Arial" pitchFamily="34" charset="0"/>
              </a:rPr>
            </a:br>
            <a:r>
              <a:rPr lang="hr-HR" sz="1600" b="1" spc="-18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smtClean="0">
                <a:latin typeface="Arial" pitchFamily="34" charset="0"/>
                <a:cs typeface="Arial" pitchFamily="34" charset="0"/>
              </a:rPr>
            </a:br>
            <a:r>
              <a:rPr lang="hr-HR" sz="1800" b="1" spc="-180" smtClean="0">
                <a:latin typeface="Arial" pitchFamily="34" charset="0"/>
                <a:cs typeface="Arial" pitchFamily="34" charset="0"/>
              </a:rPr>
              <a:t>  ZAKON I UREDBA O KIBERNETIČKOJ SIGURNOSTI  OPERATORA KLJUČNIH USLUGA I DAVATELJA DIGITALNIH USLUGA</a:t>
            </a:r>
            <a:r>
              <a:rPr lang="hr-HR" sz="1600" b="1" spc="-10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smtClean="0">
                <a:latin typeface="Arial" pitchFamily="34" charset="0"/>
                <a:cs typeface="Arial" pitchFamily="34" charset="0"/>
              </a:rPr>
            </a:br>
            <a:r>
              <a:rPr lang="hr-HR" sz="1600" b="1" spc="-100" smtClean="0">
                <a:latin typeface="Arial" pitchFamily="34" charset="0"/>
                <a:cs typeface="Arial" pitchFamily="34" charset="0"/>
              </a:rPr>
              <a:t>Goran Piškor, dipl. ing. el.</a:t>
            </a:r>
            <a:r>
              <a:rPr lang="hr-HR" sz="1800" b="1" spc="-10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smtClean="0">
                <a:latin typeface="Arial" pitchFamily="34" charset="0"/>
                <a:cs typeface="Arial" pitchFamily="34" charset="0"/>
              </a:rPr>
            </a:br>
            <a:r>
              <a:rPr lang="hr-HR" sz="1800" b="1" spc="-100" smtClean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smtClean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smtClean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  <a:endParaRPr lang="hr-HR" sz="20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36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1157</TotalTime>
  <Words>908</Words>
  <Application>Microsoft Office PowerPoint</Application>
  <PresentationFormat>Prikaz na zaslonu (4:3)</PresentationFormat>
  <Paragraphs>149</Paragraphs>
  <Slides>19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19</vt:i4>
      </vt:variant>
    </vt:vector>
  </HeadingPairs>
  <TitlesOfParts>
    <vt:vector size="23" baseType="lpstr">
      <vt:lpstr>Arial</vt:lpstr>
      <vt:lpstr>Calibri</vt:lpstr>
      <vt:lpstr>Wingdings</vt:lpstr>
      <vt:lpstr>Office Theme</vt:lpstr>
      <vt:lpstr>  Seminar   DIGITALIZACIJA ELEKTROENERGETSKOG SEKTORA   I  IZAZOVI KIBERNETIČKE SIGURNOSTI 21. ožujka 2019.                       </vt:lpstr>
      <vt:lpstr>    ZAKON I UREDBA O KIBERNETIČKOJ SIGURNOSTI  OPERATORA KLJUČNIH USLUGA I DAVATELJA DIGITALNIH USLUGA Goran Piškor, dipl. ing. el.                       </vt:lpstr>
      <vt:lpstr>1. Uvod</vt:lpstr>
      <vt:lpstr>1. Uvod</vt:lpstr>
      <vt:lpstr>1. Zakon o kibernetičkoj sigurnosti operatora ključnih     usluga i davatelja digitalnih usluga</vt:lpstr>
      <vt:lpstr>1. Zakon o kibernetičkoj sigurnosti operatora ključnih     usluga i davatelja digitalnih usluga</vt:lpstr>
      <vt:lpstr>1. Zakon o kibernetičkoj sigurnosti operatora ključnih     usluga i davatelja digitalnih usluga</vt:lpstr>
      <vt:lpstr>1. Zakon o kibernetičkoj sigurnosti operatora ključnih     usluga i davatelja digitalnih usluga</vt:lpstr>
      <vt:lpstr>1. Zakon o kibernetičkoj sigurnosti operatora ključnih     usluga i davatelja digitalnih usluga</vt:lpstr>
      <vt:lpstr>1. Zakon o kibernetičkoj sigurnosti operatora ključnih     usluga i davatelja digitalnih usluga</vt:lpstr>
      <vt:lpstr>2. Uredba o kibernetičkoj sigurnosti operatora ključnih     usluga i davatelja digitalnih usluga</vt:lpstr>
      <vt:lpstr>2. Uredba o kibernetičkoj sigurnosti operatora ključnih     usluga i davatelja digitalnih usluga</vt:lpstr>
      <vt:lpstr>2. Uredba o kibernetičkoj sigurnosti operatora ključnih     usluga i davatelja digitalnih usluga</vt:lpstr>
      <vt:lpstr>2. Uredba o kibernetičkoj sigurnosti operatora ključnih     usluga i davatelja digitalnih usluga</vt:lpstr>
      <vt:lpstr>2. Uredba o kibernetičkoj sigurnosti operatora ključnih     usluga i davatelja digitalnih usluga</vt:lpstr>
      <vt:lpstr>2. Uredba o kibernetičkoj sigurnosti operatora ključnih     usluga i davatelja digitalnih usluga</vt:lpstr>
      <vt:lpstr>2. Uredba o kibernetičkoj sigurnosti operatora ključnih     usluga i davatelja digitalnih usluga</vt:lpstr>
      <vt:lpstr>2. Uredba o kibernetičkoj sigurnosti operatora ključnih     usluga i davatelja digitalnih usluga</vt:lpstr>
      <vt:lpstr>Hvala na pozornosti 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Logotip              Naziv seminara             logotip HO CIRED                        datum održavanja              HKIE</dc:title>
  <dc:creator>kompic</dc:creator>
  <cp:lastModifiedBy>Goran Piškor</cp:lastModifiedBy>
  <cp:revision>59</cp:revision>
  <dcterms:created xsi:type="dcterms:W3CDTF">2015-02-06T07:22:36Z</dcterms:created>
  <dcterms:modified xsi:type="dcterms:W3CDTF">2019-03-21T06:14:20Z</dcterms:modified>
</cp:coreProperties>
</file>