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  <p:sldMasterId id="2147483660" r:id="rId5"/>
    <p:sldMasterId id="2147483672" r:id="rId6"/>
    <p:sldMasterId id="2147483684" r:id="rId7"/>
  </p:sldMasterIdLst>
  <p:notesMasterIdLst>
    <p:notesMasterId r:id="rId3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  <p:sldId id="266" r:id="rId18"/>
    <p:sldId id="267" r:id="rId19"/>
    <p:sldId id="269" r:id="rId20"/>
    <p:sldId id="270" r:id="rId21"/>
    <p:sldId id="271" r:id="rId22"/>
    <p:sldId id="272" r:id="rId23"/>
    <p:sldId id="273" r:id="rId24"/>
    <p:sldId id="274" r:id="rId25"/>
    <p:sldId id="275" r:id="rId26"/>
    <p:sldId id="276" r:id="rId27"/>
    <p:sldId id="277" r:id="rId28"/>
    <p:sldId id="278" r:id="rId29"/>
    <p:sldId id="282" r:id="rId30"/>
    <p:sldId id="284" r:id="rId31"/>
    <p:sldId id="283" r:id="rId32"/>
    <p:sldId id="281" r:id="rId33"/>
    <p:sldId id="280" r:id="rId34"/>
    <p:sldId id="268" r:id="rId35"/>
    <p:sldId id="285" r:id="rId36"/>
  </p:sldIdLst>
  <p:sldSz cx="9144000" cy="6858000" type="screen4x3"/>
  <p:notesSz cx="6858000" cy="9144000"/>
  <p:defaultTextStyle>
    <a:defPPr>
      <a:defRPr lang="sr-Latn-C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B10A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9" d="100"/>
          <a:sy n="129" d="100"/>
        </p:scale>
        <p:origin x="1104" y="13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slide" Target="slides/slide6.xml"/><Relationship Id="rId18" Type="http://schemas.openxmlformats.org/officeDocument/2006/relationships/slide" Target="slides/slide11.xml"/><Relationship Id="rId26" Type="http://schemas.openxmlformats.org/officeDocument/2006/relationships/slide" Target="slides/slide19.xml"/><Relationship Id="rId39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4.xml"/><Relationship Id="rId34" Type="http://schemas.openxmlformats.org/officeDocument/2006/relationships/slide" Target="slides/slide27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5.xml"/><Relationship Id="rId17" Type="http://schemas.openxmlformats.org/officeDocument/2006/relationships/slide" Target="slides/slide10.xml"/><Relationship Id="rId25" Type="http://schemas.openxmlformats.org/officeDocument/2006/relationships/slide" Target="slides/slide18.xml"/><Relationship Id="rId33" Type="http://schemas.openxmlformats.org/officeDocument/2006/relationships/slide" Target="slides/slide26.xml"/><Relationship Id="rId38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9.xml"/><Relationship Id="rId20" Type="http://schemas.openxmlformats.org/officeDocument/2006/relationships/slide" Target="slides/slide13.xml"/><Relationship Id="rId29" Type="http://schemas.openxmlformats.org/officeDocument/2006/relationships/slide" Target="slides/slide22.xml"/><Relationship Id="rId41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4.xml"/><Relationship Id="rId24" Type="http://schemas.openxmlformats.org/officeDocument/2006/relationships/slide" Target="slides/slide17.xml"/><Relationship Id="rId32" Type="http://schemas.openxmlformats.org/officeDocument/2006/relationships/slide" Target="slides/slide25.xml"/><Relationship Id="rId37" Type="http://schemas.openxmlformats.org/officeDocument/2006/relationships/notesMaster" Target="notesMasters/notesMaster1.xml"/><Relationship Id="rId40" Type="http://schemas.openxmlformats.org/officeDocument/2006/relationships/theme" Target="theme/theme1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8.xml"/><Relationship Id="rId23" Type="http://schemas.openxmlformats.org/officeDocument/2006/relationships/slide" Target="slides/slide16.xml"/><Relationship Id="rId28" Type="http://schemas.openxmlformats.org/officeDocument/2006/relationships/slide" Target="slides/slide21.xml"/><Relationship Id="rId36" Type="http://schemas.openxmlformats.org/officeDocument/2006/relationships/slide" Target="slides/slide29.xml"/><Relationship Id="rId10" Type="http://schemas.openxmlformats.org/officeDocument/2006/relationships/slide" Target="slides/slide3.xml"/><Relationship Id="rId19" Type="http://schemas.openxmlformats.org/officeDocument/2006/relationships/slide" Target="slides/slide12.xml"/><Relationship Id="rId31" Type="http://schemas.openxmlformats.org/officeDocument/2006/relationships/slide" Target="slides/slide24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2.xml"/><Relationship Id="rId14" Type="http://schemas.openxmlformats.org/officeDocument/2006/relationships/slide" Target="slides/slide7.xml"/><Relationship Id="rId22" Type="http://schemas.openxmlformats.org/officeDocument/2006/relationships/slide" Target="slides/slide15.xml"/><Relationship Id="rId27" Type="http://schemas.openxmlformats.org/officeDocument/2006/relationships/slide" Target="slides/slide20.xml"/><Relationship Id="rId30" Type="http://schemas.openxmlformats.org/officeDocument/2006/relationships/slide" Target="slides/slide23.xml"/><Relationship Id="rId35" Type="http://schemas.openxmlformats.org/officeDocument/2006/relationships/slide" Target="slides/slide2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55731B7-4237-4C9E-9447-F5057482FAE0}" type="datetimeFigureOut">
              <a:rPr lang="sr-Latn-CS" smtClean="0"/>
              <a:pPr/>
              <a:t>29.11.2018</a:t>
            </a:fld>
            <a:endParaRPr lang="hr-H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r-H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4933C93-8FE1-443D-B56F-8C9A7162024D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5226510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933C93-8FE1-443D-B56F-8C9A7162024D}" type="slidenum">
              <a:rPr lang="hr-HR" smtClean="0"/>
              <a:pPr/>
              <a:t>6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9433435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6C2183-26EB-48DC-B77C-7C64496CCA76}" type="datetime1">
              <a:rPr lang="sr-Latn-CS" smtClean="0"/>
              <a:pPr/>
              <a:t>29.11.2018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D90E8B-62FF-4E66-A200-FEE34E05564D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2E5694-D12F-407E-867F-4076AC2A118E}" type="datetime1">
              <a:rPr lang="sr-Latn-CS" smtClean="0"/>
              <a:pPr/>
              <a:t>29.11.2018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D90E8B-62FF-4E66-A200-FEE34E05564D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DC0EA-06F9-48B6-A22C-AC39BA19D40E}" type="datetime1">
              <a:rPr lang="sr-Latn-CS" smtClean="0"/>
              <a:pPr/>
              <a:t>29.11.2018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D90E8B-62FF-4E66-A200-FEE34E05564D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0542112-C54D-4576-922E-0F57171140FB}" type="datetimeFigureOut">
              <a:rPr kumimoji="0" lang="hr-H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29.11.2018.</a:t>
            </a:fld>
            <a:endParaRPr kumimoji="0" lang="hr-H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hr-H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A56F856-CBFB-44FD-BD57-FD86F73E6CFB}" type="slidenum">
              <a:rPr kumimoji="0" lang="hr-H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hr-H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5130311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0542112-C54D-4576-922E-0F57171140FB}" type="datetimeFigureOut">
              <a:rPr kumimoji="0" lang="hr-H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29.11.2018.</a:t>
            </a:fld>
            <a:endParaRPr kumimoji="0" lang="hr-H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hr-H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A56F856-CBFB-44FD-BD57-FD86F73E6CFB}" type="slidenum">
              <a:rPr kumimoji="0" lang="hr-H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hr-H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5054968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0542112-C54D-4576-922E-0F57171140FB}" type="datetimeFigureOut">
              <a:rPr kumimoji="0" lang="hr-H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29.11.2018.</a:t>
            </a:fld>
            <a:endParaRPr kumimoji="0" lang="hr-H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hr-H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A56F856-CBFB-44FD-BD57-FD86F73E6CFB}" type="slidenum">
              <a:rPr kumimoji="0" lang="hr-H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hr-H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0665643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0542112-C54D-4576-922E-0F57171140FB}" type="datetimeFigureOut">
              <a:rPr kumimoji="0" lang="hr-H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29.11.2018.</a:t>
            </a:fld>
            <a:endParaRPr kumimoji="0" lang="hr-H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hr-H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A56F856-CBFB-44FD-BD57-FD86F73E6CFB}" type="slidenum">
              <a:rPr kumimoji="0" lang="hr-H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hr-H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178396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0542112-C54D-4576-922E-0F57171140FB}" type="datetimeFigureOut">
              <a:rPr kumimoji="0" lang="hr-H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29.11.2018.</a:t>
            </a:fld>
            <a:endParaRPr kumimoji="0" lang="hr-H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hr-H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A56F856-CBFB-44FD-BD57-FD86F73E6CFB}" type="slidenum">
              <a:rPr kumimoji="0" lang="hr-H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hr-H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2941572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0542112-C54D-4576-922E-0F57171140FB}" type="datetimeFigureOut">
              <a:rPr kumimoji="0" lang="hr-H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29.11.2018.</a:t>
            </a:fld>
            <a:endParaRPr kumimoji="0" lang="hr-H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hr-H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A56F856-CBFB-44FD-BD57-FD86F73E6CFB}" type="slidenum">
              <a:rPr kumimoji="0" lang="hr-H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hr-H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594301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0542112-C54D-4576-922E-0F57171140FB}" type="datetimeFigureOut">
              <a:rPr kumimoji="0" lang="hr-H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29.11.2018.</a:t>
            </a:fld>
            <a:endParaRPr kumimoji="0" lang="hr-H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hr-H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A56F856-CBFB-44FD-BD57-FD86F73E6CFB}" type="slidenum">
              <a:rPr kumimoji="0" lang="hr-H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hr-H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0180920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0542112-C54D-4576-922E-0F57171140FB}" type="datetimeFigureOut">
              <a:rPr kumimoji="0" lang="hr-H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29.11.2018.</a:t>
            </a:fld>
            <a:endParaRPr kumimoji="0" lang="hr-H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hr-H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A56F856-CBFB-44FD-BD57-FD86F73E6CFB}" type="slidenum">
              <a:rPr kumimoji="0" lang="hr-H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hr-H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694002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2AD04-31F8-4442-8C4E-60706E3D8CCA}" type="datetime1">
              <a:rPr lang="sr-Latn-CS" smtClean="0"/>
              <a:pPr/>
              <a:t>29.11.2018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D90E8B-62FF-4E66-A200-FEE34E05564D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r-H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0542112-C54D-4576-922E-0F57171140FB}" type="datetimeFigureOut">
              <a:rPr kumimoji="0" lang="hr-H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29.11.2018.</a:t>
            </a:fld>
            <a:endParaRPr kumimoji="0" lang="hr-H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hr-H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A56F856-CBFB-44FD-BD57-FD86F73E6CFB}" type="slidenum">
              <a:rPr kumimoji="0" lang="hr-H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hr-H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8264631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0542112-C54D-4576-922E-0F57171140FB}" type="datetimeFigureOut">
              <a:rPr kumimoji="0" lang="hr-H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29.11.2018.</a:t>
            </a:fld>
            <a:endParaRPr kumimoji="0" lang="hr-H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hr-H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A56F856-CBFB-44FD-BD57-FD86F73E6CFB}" type="slidenum">
              <a:rPr kumimoji="0" lang="hr-H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hr-H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3750755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0542112-C54D-4576-922E-0F57171140FB}" type="datetimeFigureOut">
              <a:rPr kumimoji="0" lang="hr-H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29.11.2018.</a:t>
            </a:fld>
            <a:endParaRPr kumimoji="0" lang="hr-H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hr-H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A56F856-CBFB-44FD-BD57-FD86F73E6CFB}" type="slidenum">
              <a:rPr kumimoji="0" lang="hr-H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hr-H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7144569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68D38A7-9D03-4726-B001-2D8493043B49}" type="datetimeFigureOut">
              <a:rPr kumimoji="0" lang="hr-H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29.11.2018.</a:t>
            </a:fld>
            <a:endParaRPr kumimoji="0" lang="hr-H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hr-H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A4A281C-A2F6-40DC-B5A6-BCF386B5205B}" type="slidenum">
              <a:rPr kumimoji="0" lang="hr-H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hr-H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1743305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68D38A7-9D03-4726-B001-2D8493043B49}" type="datetimeFigureOut">
              <a:rPr kumimoji="0" lang="hr-H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29.11.2018.</a:t>
            </a:fld>
            <a:endParaRPr kumimoji="0" lang="hr-H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hr-H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A4A281C-A2F6-40DC-B5A6-BCF386B5205B}" type="slidenum">
              <a:rPr kumimoji="0" lang="hr-H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hr-H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7081342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68D38A7-9D03-4726-B001-2D8493043B49}" type="datetimeFigureOut">
              <a:rPr kumimoji="0" lang="hr-H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29.11.2018.</a:t>
            </a:fld>
            <a:endParaRPr kumimoji="0" lang="hr-H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hr-H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A4A281C-A2F6-40DC-B5A6-BCF386B5205B}" type="slidenum">
              <a:rPr kumimoji="0" lang="hr-H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hr-H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35567962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68D38A7-9D03-4726-B001-2D8493043B49}" type="datetimeFigureOut">
              <a:rPr kumimoji="0" lang="hr-H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29.11.2018.</a:t>
            </a:fld>
            <a:endParaRPr kumimoji="0" lang="hr-H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hr-H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A4A281C-A2F6-40DC-B5A6-BCF386B5205B}" type="slidenum">
              <a:rPr kumimoji="0" lang="hr-H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hr-H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74949660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68D38A7-9D03-4726-B001-2D8493043B49}" type="datetimeFigureOut">
              <a:rPr kumimoji="0" lang="hr-H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29.11.2018.</a:t>
            </a:fld>
            <a:endParaRPr kumimoji="0" lang="hr-H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hr-H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A4A281C-A2F6-40DC-B5A6-BCF386B5205B}" type="slidenum">
              <a:rPr kumimoji="0" lang="hr-H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hr-H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6197344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68D38A7-9D03-4726-B001-2D8493043B49}" type="datetimeFigureOut">
              <a:rPr kumimoji="0" lang="hr-H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29.11.2018.</a:t>
            </a:fld>
            <a:endParaRPr kumimoji="0" lang="hr-H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hr-H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A4A281C-A2F6-40DC-B5A6-BCF386B5205B}" type="slidenum">
              <a:rPr kumimoji="0" lang="hr-H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hr-H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26215737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68D38A7-9D03-4726-B001-2D8493043B49}" type="datetimeFigureOut">
              <a:rPr kumimoji="0" lang="hr-H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29.11.2018.</a:t>
            </a:fld>
            <a:endParaRPr kumimoji="0" lang="hr-H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hr-H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A4A281C-A2F6-40DC-B5A6-BCF386B5205B}" type="slidenum">
              <a:rPr kumimoji="0" lang="hr-H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hr-H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12356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B5C32-B83A-40C6-80BF-874E722D6F0F}" type="datetime1">
              <a:rPr lang="sr-Latn-CS" smtClean="0"/>
              <a:pPr/>
              <a:t>29.11.2018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D90E8B-62FF-4E66-A200-FEE34E05564D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68D38A7-9D03-4726-B001-2D8493043B49}" type="datetimeFigureOut">
              <a:rPr kumimoji="0" lang="hr-H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29.11.2018.</a:t>
            </a:fld>
            <a:endParaRPr kumimoji="0" lang="hr-H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hr-H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A4A281C-A2F6-40DC-B5A6-BCF386B5205B}" type="slidenum">
              <a:rPr kumimoji="0" lang="hr-H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hr-H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20319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r-H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68D38A7-9D03-4726-B001-2D8493043B49}" type="datetimeFigureOut">
              <a:rPr kumimoji="0" lang="hr-H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29.11.2018.</a:t>
            </a:fld>
            <a:endParaRPr kumimoji="0" lang="hr-H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hr-H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A4A281C-A2F6-40DC-B5A6-BCF386B5205B}" type="slidenum">
              <a:rPr kumimoji="0" lang="hr-H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hr-H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3615227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68D38A7-9D03-4726-B001-2D8493043B49}" type="datetimeFigureOut">
              <a:rPr kumimoji="0" lang="hr-H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29.11.2018.</a:t>
            </a:fld>
            <a:endParaRPr kumimoji="0" lang="hr-H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hr-H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A4A281C-A2F6-40DC-B5A6-BCF386B5205B}" type="slidenum">
              <a:rPr kumimoji="0" lang="hr-H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hr-H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71269148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68D38A7-9D03-4726-B001-2D8493043B49}" type="datetimeFigureOut">
              <a:rPr kumimoji="0" lang="hr-H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29.11.2018.</a:t>
            </a:fld>
            <a:endParaRPr kumimoji="0" lang="hr-H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hr-H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A4A281C-A2F6-40DC-B5A6-BCF386B5205B}" type="slidenum">
              <a:rPr kumimoji="0" lang="hr-H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hr-H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82307068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1907AE6-CCB3-48CF-8CC4-B89DCAE0C339}" type="datetime1">
              <a:rPr kumimoji="0" lang="hr-HR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Century Gothic" pitchFamily="34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29.11.2018.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Century Gothic" pitchFamily="34" charset="0"/>
              <a:ea typeface="+mn-ea"/>
              <a:cs typeface="+mn-cs"/>
            </a:endParaRP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FC2BE4D-41C5-4BA7-AAA9-F5DFA07902B2}" type="slidenum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Century Gothic" pitchFamily="34" charset="0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Century Gothic" pitchFamily="34" charset="0"/>
              <a:ea typeface="+mn-ea"/>
              <a:cs typeface="+mn-cs"/>
            </a:endParaRPr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Century Gothic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623888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C578327-8473-48B6-9874-570E7667A5EE}" type="datetime1">
              <a:rPr kumimoji="0" lang="hr-HR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Century Gothic" pitchFamily="34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29.11.2018.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Century Gothic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Century Gothic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FC2BE4D-41C5-4BA7-AAA9-F5DFA07902B2}" type="slidenum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Century Gothic" pitchFamily="34" charset="0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Century Gothic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3817285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2"/>
            <a:ext cx="7772400" cy="2505075"/>
          </a:xfrm>
        </p:spPr>
        <p:txBody>
          <a:bodyPr anchor="b"/>
          <a:lstStyle>
            <a:lvl1pPr algn="ctr" defTabSz="6858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36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4"/>
            <a:ext cx="7772400" cy="1131887"/>
          </a:xfrm>
        </p:spPr>
        <p:txBody>
          <a:bodyPr anchor="t"/>
          <a:lstStyle>
            <a:lvl1pPr marL="0" indent="0" algn="ctr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9FB16C0-69CB-4DE9-B2EB-A15A61E007EE}" type="datetime1">
              <a:rPr kumimoji="0" lang="hr-HR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Century Gothic" pitchFamily="34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29.11.2018.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Century Gothic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Century Gothic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FC2BE4D-41C5-4BA7-AAA9-F5DFA07902B2}" type="slidenum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Century Gothic" pitchFamily="34" charset="0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Century Gothic" pitchFamily="34" charset="0"/>
              <a:ea typeface="+mn-ea"/>
              <a:cs typeface="+mn-cs"/>
            </a:endParaRPr>
          </a:p>
        </p:txBody>
      </p:sp>
      <p:sp>
        <p:nvSpPr>
          <p:cNvPr id="7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 Narrow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 Narrow"/>
              <a:ea typeface="+mn-ea"/>
              <a:cs typeface="+mn-cs"/>
            </a:endParaRPr>
          </a:p>
        </p:txBody>
      </p:sp>
      <p:sp>
        <p:nvSpPr>
          <p:cNvPr id="9" name="Oval 8"/>
          <p:cNvSpPr/>
          <p:nvPr/>
        </p:nvSpPr>
        <p:spPr>
          <a:xfrm>
            <a:off x="4296729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 Narrow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6344772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18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01446A1-5311-46D4-B035-36D2B63AC5A3}" type="datetime1">
              <a:rPr kumimoji="0" lang="hr-HR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Century Gothic" pitchFamily="34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29.11.2018.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Century Gothic" pitchFamily="34" charset="0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Century Gothic" pitchFamily="34" charset="0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FC2BE4D-41C5-4BA7-AAA9-F5DFA07902B2}" type="slidenum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Century Gothic" pitchFamily="34" charset="0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Century Gothic" pitchFamily="34" charset="0"/>
              <a:ea typeface="+mn-ea"/>
              <a:cs typeface="+mn-cs"/>
            </a:endParaRPr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087255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1800" b="0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1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1800" b="0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082F174-5EAA-4C19-ADE0-775693D41C76}" type="datetime1">
              <a:rPr kumimoji="0" lang="hr-HR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Century Gothic" pitchFamily="34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29.11.2018.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Century Gothic" pitchFamily="34" charset="0"/>
              <a:ea typeface="+mn-ea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Century Gothic" pitchFamily="34" charset="0"/>
              <a:ea typeface="+mn-ea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FC2BE4D-41C5-4BA7-AAA9-F5DFA07902B2}" type="slidenum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Century Gothic" pitchFamily="34" charset="0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Century Gothic" pitchFamily="34" charset="0"/>
              <a:ea typeface="+mn-ea"/>
              <a:cs typeface="+mn-cs"/>
            </a:endParaRP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50"/>
            <a:ext cx="4041648" cy="39131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521463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639B706-AB1A-40B3-B5F8-58753E131092}" type="datetime1">
              <a:rPr kumimoji="0" lang="hr-HR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Century Gothic" pitchFamily="34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29.11.2018.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Century Gothic" pitchFamily="34" charset="0"/>
              <a:ea typeface="+mn-ea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Century Gothic" pitchFamily="34" charset="0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FC2BE4D-41C5-4BA7-AAA9-F5DFA07902B2}" type="slidenum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Century Gothic" pitchFamily="34" charset="0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Century Gothic" pitchFamily="34" charset="0"/>
              <a:ea typeface="+mn-ea"/>
              <a:cs typeface="+mn-cs"/>
            </a:endParaRPr>
          </a:p>
        </p:txBody>
      </p:sp>
      <p:sp>
        <p:nvSpPr>
          <p:cNvPr id="6" name="Oval 5"/>
          <p:cNvSpPr/>
          <p:nvPr userDrawn="1"/>
        </p:nvSpPr>
        <p:spPr>
          <a:xfrm>
            <a:off x="8570176" y="6230592"/>
            <a:ext cx="387116" cy="516155"/>
          </a:xfrm>
          <a:prstGeom prst="ellipse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 Narrow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852182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1B1AFC-DCF4-4E07-9E09-A098300B4111}" type="datetime1">
              <a:rPr lang="sr-Latn-CS" smtClean="0"/>
              <a:pPr/>
              <a:t>29.11.2018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D90E8B-62FF-4E66-A200-FEE34E05564D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863012" y="6349574"/>
            <a:ext cx="280988" cy="365125"/>
          </a:xfrm>
        </p:spPr>
        <p:txBody>
          <a:bodyPr/>
          <a:lstStyle>
            <a:lvl1pPr>
              <a:defRPr>
                <a:latin typeface="+mj-lt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38DF745-7D3F-47F4-83A3-874385CFAA69}" type="slidenum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Arial Narrow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Arial Narrow"/>
              <a:ea typeface="+mn-ea"/>
              <a:cs typeface="+mn-cs"/>
            </a:endParaRP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21480" y="5688022"/>
            <a:ext cx="1266173" cy="1688231"/>
          </a:xfrm>
          <a:prstGeom prst="rect">
            <a:avLst/>
          </a:prstGeom>
        </p:spPr>
      </p:pic>
      <p:sp>
        <p:nvSpPr>
          <p:cNvPr id="6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3986" y="6492876"/>
            <a:ext cx="4613202" cy="365125"/>
          </a:xfrm>
        </p:spPr>
        <p:txBody>
          <a:bodyPr/>
          <a:lstStyle>
            <a:lvl1pPr>
              <a:defRPr>
                <a:latin typeface="Arial Narrow" panose="020B0606020202030204" pitchFamily="34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srgbClr val="244472"/>
              </a:solidFill>
              <a:effectLst/>
              <a:uLnTx/>
              <a:uFillTx/>
              <a:latin typeface="Arial Narrow" panose="020B060602020203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858633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8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1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8" y="273052"/>
            <a:ext cx="4995863" cy="5853113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8" y="2438402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2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FF7B90E-E0EC-446D-9B8F-AF1A5A95BBFF}" type="datetime1">
              <a:rPr kumimoji="0" lang="hr-HR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Century Gothic" pitchFamily="34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29.11.2018.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Century Gothic" pitchFamily="34" charset="0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FC2BE4D-41C5-4BA7-AAA9-F5DFA07902B2}" type="slidenum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Century Gothic" pitchFamily="34" charset="0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Century Gothic" pitchFamily="34" charset="0"/>
              <a:ea typeface="+mn-ea"/>
              <a:cs typeface="+mn-cs"/>
            </a:endParaRPr>
          </a:p>
        </p:txBody>
      </p:sp>
      <p:sp>
        <p:nvSpPr>
          <p:cNvPr id="8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3986" y="6492876"/>
            <a:ext cx="4613202" cy="365125"/>
          </a:xfrm>
        </p:spPr>
        <p:txBody>
          <a:bodyPr/>
          <a:lstStyle>
            <a:lvl1pPr>
              <a:defRPr>
                <a:latin typeface="Arial Narrow" panose="020B0606020202030204" pitchFamily="34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srgbClr val="244472"/>
              </a:solidFill>
              <a:effectLst/>
              <a:uLnTx/>
              <a:uFillTx/>
              <a:latin typeface="Arial Narrow" panose="020B060602020203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5553904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7" y="228600"/>
            <a:ext cx="5711824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1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7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7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5ACAEF5-5CF5-4954-8FEF-4FA2D327F9AA}" type="datetime1">
              <a:rPr kumimoji="0" lang="hr-HR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Century Gothic" pitchFamily="34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29.11.2018.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Century Gothic" pitchFamily="34" charset="0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FC2BE4D-41C5-4BA7-AAA9-F5DFA07902B2}" type="slidenum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Century Gothic" pitchFamily="34" charset="0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Century Gothic" pitchFamily="34" charset="0"/>
              <a:ea typeface="+mn-ea"/>
              <a:cs typeface="+mn-cs"/>
            </a:endParaRPr>
          </a:p>
        </p:txBody>
      </p:sp>
      <p:sp>
        <p:nvSpPr>
          <p:cNvPr id="8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3986" y="6492876"/>
            <a:ext cx="4613202" cy="365125"/>
          </a:xfrm>
        </p:spPr>
        <p:txBody>
          <a:bodyPr/>
          <a:lstStyle>
            <a:lvl1pPr>
              <a:defRPr>
                <a:latin typeface="Arial Narrow" panose="020B0606020202030204" pitchFamily="34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srgbClr val="244472"/>
              </a:solidFill>
              <a:effectLst/>
              <a:uLnTx/>
              <a:uFillTx/>
              <a:latin typeface="Arial Narrow" panose="020B060602020203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7667841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25FB2BC-FA69-42EB-B162-47971A94E3B6}" type="datetime1">
              <a:rPr kumimoji="0" lang="hr-HR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Century Gothic" pitchFamily="34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29.11.2018.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Century Gothic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FC2BE4D-41C5-4BA7-AAA9-F5DFA07902B2}" type="slidenum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Century Gothic" pitchFamily="34" charset="0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Century Gothic" pitchFamily="34" charset="0"/>
              <a:ea typeface="+mn-ea"/>
              <a:cs typeface="+mn-cs"/>
            </a:endParaRPr>
          </a:p>
        </p:txBody>
      </p:sp>
      <p:sp>
        <p:nvSpPr>
          <p:cNvPr id="7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3986" y="6492876"/>
            <a:ext cx="4613202" cy="365125"/>
          </a:xfrm>
        </p:spPr>
        <p:txBody>
          <a:bodyPr/>
          <a:lstStyle>
            <a:lvl1pPr>
              <a:defRPr>
                <a:latin typeface="Arial Narrow" panose="020B0606020202030204" pitchFamily="34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srgbClr val="244472"/>
              </a:solidFill>
              <a:effectLst/>
              <a:uLnTx/>
              <a:uFillTx/>
              <a:latin typeface="Arial Narrow" panose="020B060602020203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852334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2B6DEEB-EDB7-4154-BBC1-6E47DE7897C7}" type="datetime1">
              <a:rPr kumimoji="0" lang="hr-HR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Century Gothic" pitchFamily="34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29.11.2018.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Century Gothic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FC2BE4D-41C5-4BA7-AAA9-F5DFA07902B2}" type="slidenum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Century Gothic" pitchFamily="34" charset="0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Century Gothic" pitchFamily="34" charset="0"/>
              <a:ea typeface="+mn-ea"/>
              <a:cs typeface="+mn-cs"/>
            </a:endParaRPr>
          </a:p>
        </p:txBody>
      </p:sp>
      <p:sp>
        <p:nvSpPr>
          <p:cNvPr id="7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3986" y="6492876"/>
            <a:ext cx="4613202" cy="365125"/>
          </a:xfrm>
        </p:spPr>
        <p:txBody>
          <a:bodyPr/>
          <a:lstStyle>
            <a:lvl1pPr>
              <a:defRPr>
                <a:latin typeface="Arial Narrow" panose="020B0606020202030204" pitchFamily="34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srgbClr val="244472"/>
              </a:solidFill>
              <a:effectLst/>
              <a:uLnTx/>
              <a:uFillTx/>
              <a:latin typeface="Arial Narrow" panose="020B060602020203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776767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Welc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/>
          <p:cNvSpPr>
            <a:spLocks noGrp="1"/>
          </p:cNvSpPr>
          <p:nvPr>
            <p:ph type="pic" sz="quarter" idx="10"/>
          </p:nvPr>
        </p:nvSpPr>
        <p:spPr>
          <a:xfrm>
            <a:off x="3763460" y="968354"/>
            <a:ext cx="1617081" cy="2156108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15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3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3986" y="6492876"/>
            <a:ext cx="4613202" cy="365125"/>
          </a:xfrm>
        </p:spPr>
        <p:txBody>
          <a:bodyPr/>
          <a:lstStyle>
            <a:lvl1pPr>
              <a:defRPr>
                <a:latin typeface="Arial Narrow" panose="020B0606020202030204" pitchFamily="34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srgbClr val="244472"/>
              </a:solidFill>
              <a:effectLst/>
              <a:uLnTx/>
              <a:uFillTx/>
              <a:latin typeface="Arial Narrow" panose="020B060602020203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940857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9144000" cy="685800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15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1" name="Oval 10"/>
          <p:cNvSpPr/>
          <p:nvPr userDrawn="1"/>
        </p:nvSpPr>
        <p:spPr>
          <a:xfrm>
            <a:off x="8570176" y="6230592"/>
            <a:ext cx="387116" cy="516155"/>
          </a:xfrm>
          <a:prstGeom prst="ellipse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 Narrow"/>
              <a:ea typeface="+mn-ea"/>
              <a:cs typeface="+mn-cs"/>
            </a:endParaRPr>
          </a:p>
        </p:txBody>
      </p:sp>
      <p:sp>
        <p:nvSpPr>
          <p:cNvPr id="12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383465" y="6306106"/>
            <a:ext cx="760535" cy="365125"/>
          </a:xfrm>
        </p:spPr>
        <p:txBody>
          <a:bodyPr/>
          <a:lstStyle>
            <a:lvl1pPr algn="ctr">
              <a:defRPr sz="1350" b="1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FC2BE4D-41C5-4BA7-AAA9-F5DFA07902B2}" type="slidenum">
              <a:rPr kumimoji="0" lang="en-US" sz="1350" b="1" i="0" u="none" strike="noStrike" kern="1200" cap="none" spc="0" normalizeH="0" baseline="0" noProof="0" smtClean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Century Gothic" pitchFamily="34" charset="0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350" b="1" i="0" u="none" strike="noStrike" kern="1200" cap="none" spc="0" normalizeH="0" baseline="0" noProof="0">
              <a:ln>
                <a:noFill/>
              </a:ln>
              <a:solidFill>
                <a:prstClr val="white">
                  <a:lumMod val="50000"/>
                </a:prstClr>
              </a:solidFill>
              <a:effectLst/>
              <a:uLnTx/>
              <a:uFillTx/>
              <a:latin typeface="Century Gothic" pitchFamily="34" charset="0"/>
              <a:ea typeface="+mn-ea"/>
              <a:cs typeface="+mn-cs"/>
            </a:endParaRPr>
          </a:p>
        </p:txBody>
      </p:sp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628650" y="294787"/>
            <a:ext cx="7886700" cy="915035"/>
          </a:xfrm>
        </p:spPr>
        <p:txBody>
          <a:bodyPr/>
          <a:lstStyle>
            <a:lvl1pPr algn="ctr"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5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28950" y="1026302"/>
            <a:ext cx="3086100" cy="365125"/>
          </a:xfrm>
        </p:spPr>
        <p:txBody>
          <a:bodyPr/>
          <a:lstStyle>
            <a:lvl1pPr>
              <a:defRPr sz="1200"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Century Gothic" pitchFamily="34" charset="0"/>
              <a:ea typeface="+mn-ea"/>
              <a:cs typeface="+mn-cs"/>
            </a:endParaRPr>
          </a:p>
        </p:txBody>
      </p:sp>
      <p:sp>
        <p:nvSpPr>
          <p:cNvPr id="7" name="Footer Placeholder 1"/>
          <p:cNvSpPr txBox="1">
            <a:spLocks/>
          </p:cNvSpPr>
          <p:nvPr userDrawn="1"/>
        </p:nvSpPr>
        <p:spPr>
          <a:xfrm>
            <a:off x="3986" y="6492876"/>
            <a:ext cx="4613202" cy="365125"/>
          </a:xfrm>
          <a:prstGeom prst="rect">
            <a:avLst/>
          </a:prstGeom>
        </p:spPr>
        <p:txBody>
          <a:bodyPr vert="horz" lIns="34290" tIns="34290" rIns="68580" bIns="34290" rtlCol="0" anchor="ctr"/>
          <a:lstStyle>
            <a:defPPr>
              <a:defRPr lang="en-US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lumMod val="65000"/>
                    <a:lumOff val="35000"/>
                  </a:schemeClr>
                </a:solidFill>
                <a:latin typeface="Arial Narrow" panose="020B0606020202030204" pitchFamily="34" charset="0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sz="900" b="0" i="0" u="none" strike="noStrike" kern="1200" cap="none" spc="0" normalizeH="0" baseline="0" noProof="0" smtClean="0">
                <a:ln>
                  <a:noFill/>
                </a:ln>
                <a:solidFill>
                  <a:srgbClr val="244472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Seminar HO CIRED: i HKIE: Novi provedbeni propisi u distribucijskom sustavu, Zagreb, 5. travnja, 2018.</a:t>
            </a:r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srgbClr val="244472"/>
              </a:solidFill>
              <a:effectLst/>
              <a:uLnTx/>
              <a:uFillTx/>
              <a:latin typeface="Arial Narrow" panose="020B060602020203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236504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ull Image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7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9144000" cy="685800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15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3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3986" y="6492876"/>
            <a:ext cx="4613202" cy="365125"/>
          </a:xfrm>
        </p:spPr>
        <p:txBody>
          <a:bodyPr/>
          <a:lstStyle>
            <a:lvl1pPr>
              <a:defRPr>
                <a:latin typeface="Arial Narrow" panose="020B0606020202030204" pitchFamily="34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srgbClr val="244472"/>
              </a:solidFill>
              <a:effectLst/>
              <a:uLnTx/>
              <a:uFillTx/>
              <a:latin typeface="Arial Narrow" panose="020B060602020203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95129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Header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/>
          <p:cNvSpPr>
            <a:spLocks noGrp="1"/>
          </p:cNvSpPr>
          <p:nvPr>
            <p:ph type="pic" sz="quarter" idx="10"/>
          </p:nvPr>
        </p:nvSpPr>
        <p:spPr>
          <a:xfrm>
            <a:off x="1" y="0"/>
            <a:ext cx="9143999" cy="310896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15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3" name="Title 1"/>
          <p:cNvSpPr>
            <a:spLocks noGrp="1"/>
          </p:cNvSpPr>
          <p:nvPr>
            <p:ph type="title"/>
          </p:nvPr>
        </p:nvSpPr>
        <p:spPr>
          <a:xfrm>
            <a:off x="628650" y="3108961"/>
            <a:ext cx="7886700" cy="915035"/>
          </a:xfrm>
        </p:spPr>
        <p:txBody>
          <a:bodyPr/>
          <a:lstStyle>
            <a:lvl1pPr algn="ctr"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28950" y="3953019"/>
            <a:ext cx="3086100" cy="365125"/>
          </a:xfrm>
        </p:spPr>
        <p:txBody>
          <a:bodyPr/>
          <a:lstStyle>
            <a:lvl1pPr>
              <a:defRPr sz="1200"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Century Gothic" pitchFamily="34" charset="0"/>
              <a:ea typeface="+mn-ea"/>
              <a:cs typeface="+mn-cs"/>
            </a:endParaRPr>
          </a:p>
        </p:txBody>
      </p:sp>
      <p:sp>
        <p:nvSpPr>
          <p:cNvPr id="5" name="Footer Placeholder 1"/>
          <p:cNvSpPr txBox="1">
            <a:spLocks/>
          </p:cNvSpPr>
          <p:nvPr userDrawn="1"/>
        </p:nvSpPr>
        <p:spPr>
          <a:xfrm>
            <a:off x="3986" y="6492876"/>
            <a:ext cx="4613202" cy="365125"/>
          </a:xfrm>
          <a:prstGeom prst="rect">
            <a:avLst/>
          </a:prstGeom>
        </p:spPr>
        <p:txBody>
          <a:bodyPr vert="horz" lIns="34290" tIns="34290" rIns="68580" bIns="34290" rtlCol="0" anchor="ctr"/>
          <a:lstStyle>
            <a:defPPr>
              <a:defRPr lang="en-US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lumMod val="65000"/>
                    <a:lumOff val="35000"/>
                  </a:schemeClr>
                </a:solidFill>
                <a:latin typeface="Arial Narrow" panose="020B0606020202030204" pitchFamily="34" charset="0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sz="900" b="0" i="0" u="none" strike="noStrike" kern="1200" cap="none" spc="0" normalizeH="0" baseline="0" noProof="0" smtClean="0">
                <a:ln>
                  <a:noFill/>
                </a:ln>
                <a:solidFill>
                  <a:srgbClr val="244472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Seminar HO CIRED: i HKIE: Novi provedbeni propisi u distribucijskom sustavu, Zagreb, 5. travnja, 2018.</a:t>
            </a:r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srgbClr val="244472"/>
              </a:solidFill>
              <a:effectLst/>
              <a:uLnTx/>
              <a:uFillTx/>
              <a:latin typeface="Arial Narrow" panose="020B060602020203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999453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ea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icture Placeholder 14"/>
          <p:cNvSpPr>
            <a:spLocks noGrp="1"/>
          </p:cNvSpPr>
          <p:nvPr>
            <p:ph type="pic" sz="quarter" idx="14"/>
          </p:nvPr>
        </p:nvSpPr>
        <p:spPr>
          <a:xfrm>
            <a:off x="733586" y="2053881"/>
            <a:ext cx="1606859" cy="2133153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15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628650" y="294787"/>
            <a:ext cx="7886700" cy="915035"/>
          </a:xfrm>
        </p:spPr>
        <p:txBody>
          <a:bodyPr/>
          <a:lstStyle>
            <a:lvl1pPr algn="ctr"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7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28950" y="1138846"/>
            <a:ext cx="3086100" cy="365125"/>
          </a:xfrm>
        </p:spPr>
        <p:txBody>
          <a:bodyPr/>
          <a:lstStyle>
            <a:lvl1pPr>
              <a:defRPr sz="1200"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Century Gothic" pitchFamily="34" charset="0"/>
              <a:ea typeface="+mn-ea"/>
              <a:cs typeface="+mn-cs"/>
            </a:endParaRPr>
          </a:p>
        </p:txBody>
      </p:sp>
      <p:sp>
        <p:nvSpPr>
          <p:cNvPr id="18" name="Picture Placeholder 14"/>
          <p:cNvSpPr>
            <a:spLocks noGrp="1"/>
          </p:cNvSpPr>
          <p:nvPr>
            <p:ph type="pic" sz="quarter" idx="15"/>
          </p:nvPr>
        </p:nvSpPr>
        <p:spPr>
          <a:xfrm>
            <a:off x="2747926" y="2053881"/>
            <a:ext cx="1606859" cy="2133153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15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9" name="Picture Placeholder 14"/>
          <p:cNvSpPr>
            <a:spLocks noGrp="1"/>
          </p:cNvSpPr>
          <p:nvPr>
            <p:ph type="pic" sz="quarter" idx="16"/>
          </p:nvPr>
        </p:nvSpPr>
        <p:spPr>
          <a:xfrm>
            <a:off x="4762267" y="2053881"/>
            <a:ext cx="1606859" cy="2133153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15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0" name="Picture Placeholder 14"/>
          <p:cNvSpPr>
            <a:spLocks noGrp="1"/>
          </p:cNvSpPr>
          <p:nvPr>
            <p:ph type="pic" sz="quarter" idx="17"/>
          </p:nvPr>
        </p:nvSpPr>
        <p:spPr>
          <a:xfrm>
            <a:off x="6776607" y="2053881"/>
            <a:ext cx="1606859" cy="2133153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15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0" name="Oval 9"/>
          <p:cNvSpPr/>
          <p:nvPr userDrawn="1"/>
        </p:nvSpPr>
        <p:spPr>
          <a:xfrm>
            <a:off x="8570176" y="6230592"/>
            <a:ext cx="387116" cy="516155"/>
          </a:xfrm>
          <a:prstGeom prst="ellipse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 Narrow"/>
              <a:ea typeface="+mn-ea"/>
              <a:cs typeface="+mn-cs"/>
            </a:endParaRPr>
          </a:p>
        </p:txBody>
      </p:sp>
      <p:sp>
        <p:nvSpPr>
          <p:cNvPr id="11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383465" y="6306106"/>
            <a:ext cx="760535" cy="365125"/>
          </a:xfrm>
        </p:spPr>
        <p:txBody>
          <a:bodyPr/>
          <a:lstStyle>
            <a:lvl1pPr algn="ctr">
              <a:defRPr sz="1350" b="1">
                <a:solidFill>
                  <a:schemeClr val="accent2"/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FC2BE4D-41C5-4BA7-AAA9-F5DFA07902B2}" type="slidenum">
              <a:rPr kumimoji="0" lang="en-US" sz="1350" b="1" i="0" u="none" strike="noStrike" kern="1200" cap="none" spc="0" normalizeH="0" baseline="0" noProof="0" smtClean="0">
                <a:ln>
                  <a:noFill/>
                </a:ln>
                <a:solidFill>
                  <a:srgbClr val="BF0000"/>
                </a:solidFill>
                <a:effectLst/>
                <a:uLnTx/>
                <a:uFillTx/>
                <a:latin typeface="Century Gothic" pitchFamily="34" charset="0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350" b="1" i="0" u="none" strike="noStrike" kern="1200" cap="none" spc="0" normalizeH="0" baseline="0" noProof="0">
              <a:ln>
                <a:noFill/>
              </a:ln>
              <a:solidFill>
                <a:srgbClr val="BF0000"/>
              </a:solidFill>
              <a:effectLst/>
              <a:uLnTx/>
              <a:uFillTx/>
              <a:latin typeface="Century Gothic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407030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29838B-111C-4BA8-9524-18855DF2D9EC}" type="datetime1">
              <a:rPr lang="sr-Latn-CS" smtClean="0"/>
              <a:pPr/>
              <a:t>29.11.2018</a:t>
            </a:fld>
            <a:endParaRPr lang="hr-H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D90E8B-62FF-4E66-A200-FEE34E05564D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Meet The Tea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icture Placeholder 17"/>
          <p:cNvSpPr>
            <a:spLocks noGrp="1"/>
          </p:cNvSpPr>
          <p:nvPr>
            <p:ph type="pic" sz="quarter" idx="13"/>
          </p:nvPr>
        </p:nvSpPr>
        <p:spPr>
          <a:xfrm>
            <a:off x="541735" y="1911351"/>
            <a:ext cx="1778793" cy="2371725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135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9" name="Picture Placeholder 17"/>
          <p:cNvSpPr>
            <a:spLocks noGrp="1"/>
          </p:cNvSpPr>
          <p:nvPr>
            <p:ph type="pic" sz="quarter" idx="14"/>
          </p:nvPr>
        </p:nvSpPr>
        <p:spPr>
          <a:xfrm>
            <a:off x="2628899" y="1911351"/>
            <a:ext cx="1778795" cy="2371725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135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0" name="Picture Placeholder 17"/>
          <p:cNvSpPr>
            <a:spLocks noGrp="1"/>
          </p:cNvSpPr>
          <p:nvPr>
            <p:ph type="pic" sz="quarter" idx="15"/>
          </p:nvPr>
        </p:nvSpPr>
        <p:spPr>
          <a:xfrm>
            <a:off x="4716065" y="1911351"/>
            <a:ext cx="1778795" cy="2371725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135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1" name="Picture Placeholder 17"/>
          <p:cNvSpPr>
            <a:spLocks noGrp="1"/>
          </p:cNvSpPr>
          <p:nvPr>
            <p:ph type="pic" sz="quarter" idx="16"/>
          </p:nvPr>
        </p:nvSpPr>
        <p:spPr>
          <a:xfrm>
            <a:off x="6803231" y="1911351"/>
            <a:ext cx="1778794" cy="2371725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135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8" name="Title 1"/>
          <p:cNvSpPr>
            <a:spLocks noGrp="1"/>
          </p:cNvSpPr>
          <p:nvPr>
            <p:ph type="title"/>
          </p:nvPr>
        </p:nvSpPr>
        <p:spPr>
          <a:xfrm>
            <a:off x="628650" y="294787"/>
            <a:ext cx="7886700" cy="915035"/>
          </a:xfrm>
        </p:spPr>
        <p:txBody>
          <a:bodyPr/>
          <a:lstStyle>
            <a:lvl1pPr algn="ctr"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9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28950" y="1026302"/>
            <a:ext cx="3086100" cy="365125"/>
          </a:xfrm>
        </p:spPr>
        <p:txBody>
          <a:bodyPr/>
          <a:lstStyle>
            <a:lvl1pPr>
              <a:defRPr sz="1200"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Century Gothic" pitchFamily="34" charset="0"/>
              <a:ea typeface="+mn-ea"/>
              <a:cs typeface="+mn-cs"/>
            </a:endParaRPr>
          </a:p>
        </p:txBody>
      </p:sp>
      <p:sp>
        <p:nvSpPr>
          <p:cNvPr id="10" name="Oval 9"/>
          <p:cNvSpPr/>
          <p:nvPr userDrawn="1"/>
        </p:nvSpPr>
        <p:spPr>
          <a:xfrm>
            <a:off x="8570176" y="6230592"/>
            <a:ext cx="387116" cy="516155"/>
          </a:xfrm>
          <a:prstGeom prst="ellipse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 Narrow"/>
              <a:ea typeface="+mn-ea"/>
              <a:cs typeface="+mn-cs"/>
            </a:endParaRPr>
          </a:p>
        </p:txBody>
      </p:sp>
      <p:sp>
        <p:nvSpPr>
          <p:cNvPr id="11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383465" y="6306106"/>
            <a:ext cx="760535" cy="365125"/>
          </a:xfrm>
        </p:spPr>
        <p:txBody>
          <a:bodyPr/>
          <a:lstStyle>
            <a:lvl1pPr algn="ctr">
              <a:defRPr sz="1350" b="1">
                <a:solidFill>
                  <a:schemeClr val="accent2"/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FC2BE4D-41C5-4BA7-AAA9-F5DFA07902B2}" type="slidenum">
              <a:rPr kumimoji="0" lang="en-US" sz="1350" b="1" i="0" u="none" strike="noStrike" kern="1200" cap="none" spc="0" normalizeH="0" baseline="0" noProof="0" smtClean="0">
                <a:ln>
                  <a:noFill/>
                </a:ln>
                <a:solidFill>
                  <a:srgbClr val="BF0000"/>
                </a:solidFill>
                <a:effectLst/>
                <a:uLnTx/>
                <a:uFillTx/>
                <a:latin typeface="Century Gothic" pitchFamily="34" charset="0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350" b="1" i="0" u="none" strike="noStrike" kern="1200" cap="none" spc="0" normalizeH="0" baseline="0" noProof="0">
              <a:ln>
                <a:noFill/>
              </a:ln>
              <a:solidFill>
                <a:srgbClr val="BF0000"/>
              </a:solidFill>
              <a:effectLst/>
              <a:uLnTx/>
              <a:uFillTx/>
              <a:latin typeface="Century Gothic" pitchFamily="34" charset="0"/>
              <a:ea typeface="+mn-ea"/>
              <a:cs typeface="+mn-cs"/>
            </a:endParaRPr>
          </a:p>
        </p:txBody>
      </p:sp>
      <p:sp>
        <p:nvSpPr>
          <p:cNvPr id="12" name="Footer Placeholder 1"/>
          <p:cNvSpPr txBox="1">
            <a:spLocks/>
          </p:cNvSpPr>
          <p:nvPr userDrawn="1"/>
        </p:nvSpPr>
        <p:spPr>
          <a:xfrm>
            <a:off x="3986" y="6492876"/>
            <a:ext cx="4613202" cy="365125"/>
          </a:xfrm>
          <a:prstGeom prst="rect">
            <a:avLst/>
          </a:prstGeom>
        </p:spPr>
        <p:txBody>
          <a:bodyPr vert="horz" lIns="34290" tIns="34290" rIns="68580" bIns="34290" rtlCol="0" anchor="ctr"/>
          <a:lstStyle>
            <a:defPPr>
              <a:defRPr lang="en-US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lumMod val="65000"/>
                    <a:lumOff val="35000"/>
                  </a:schemeClr>
                </a:solidFill>
                <a:latin typeface="Arial Narrow" panose="020B0606020202030204" pitchFamily="34" charset="0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sz="900" b="0" i="0" u="none" strike="noStrike" kern="1200" cap="none" spc="0" normalizeH="0" baseline="0" noProof="0" smtClean="0">
                <a:ln>
                  <a:noFill/>
                </a:ln>
                <a:solidFill>
                  <a:srgbClr val="244472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Seminar HO CIRED: i HKIE: Novi provedbeni propisi u distribucijskom sustavu, Zagreb, 5. travnja, 2018.</a:t>
            </a:r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srgbClr val="244472"/>
              </a:solidFill>
              <a:effectLst/>
              <a:uLnTx/>
              <a:uFillTx/>
              <a:latin typeface="Arial Narrow" panose="020B060602020203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763038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17"/>
          <p:cNvSpPr>
            <a:spLocks noGrp="1"/>
          </p:cNvSpPr>
          <p:nvPr>
            <p:ph type="pic" sz="quarter" idx="14"/>
          </p:nvPr>
        </p:nvSpPr>
        <p:spPr>
          <a:xfrm>
            <a:off x="994660" y="1910737"/>
            <a:ext cx="1956668" cy="2608891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135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Picture Placeholder 17"/>
          <p:cNvSpPr>
            <a:spLocks noGrp="1"/>
          </p:cNvSpPr>
          <p:nvPr>
            <p:ph type="pic" sz="quarter" idx="15"/>
          </p:nvPr>
        </p:nvSpPr>
        <p:spPr>
          <a:xfrm>
            <a:off x="3593666" y="1910736"/>
            <a:ext cx="1956668" cy="2608891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135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8" name="Picture Placeholder 17"/>
          <p:cNvSpPr>
            <a:spLocks noGrp="1"/>
          </p:cNvSpPr>
          <p:nvPr>
            <p:ph type="pic" sz="quarter" idx="16"/>
          </p:nvPr>
        </p:nvSpPr>
        <p:spPr>
          <a:xfrm>
            <a:off x="6192672" y="1910735"/>
            <a:ext cx="1956668" cy="2608891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135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628650" y="294787"/>
            <a:ext cx="7886700" cy="915035"/>
          </a:xfrm>
        </p:spPr>
        <p:txBody>
          <a:bodyPr/>
          <a:lstStyle>
            <a:lvl1pPr algn="ctr"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2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28950" y="1026302"/>
            <a:ext cx="3086100" cy="365125"/>
          </a:xfrm>
        </p:spPr>
        <p:txBody>
          <a:bodyPr/>
          <a:lstStyle>
            <a:lvl1pPr>
              <a:defRPr sz="1200"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Century Gothic" pitchFamily="34" charset="0"/>
              <a:ea typeface="+mn-ea"/>
              <a:cs typeface="+mn-cs"/>
            </a:endParaRPr>
          </a:p>
        </p:txBody>
      </p:sp>
      <p:sp>
        <p:nvSpPr>
          <p:cNvPr id="13" name="Oval 12"/>
          <p:cNvSpPr/>
          <p:nvPr userDrawn="1"/>
        </p:nvSpPr>
        <p:spPr>
          <a:xfrm>
            <a:off x="8570176" y="6230592"/>
            <a:ext cx="387116" cy="516155"/>
          </a:xfrm>
          <a:prstGeom prst="ellipse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 Narrow"/>
              <a:ea typeface="+mn-ea"/>
              <a:cs typeface="+mn-cs"/>
            </a:endParaRPr>
          </a:p>
        </p:txBody>
      </p:sp>
      <p:sp>
        <p:nvSpPr>
          <p:cNvPr id="14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383465" y="6306106"/>
            <a:ext cx="760535" cy="365125"/>
          </a:xfrm>
        </p:spPr>
        <p:txBody>
          <a:bodyPr/>
          <a:lstStyle>
            <a:lvl1pPr algn="ctr">
              <a:defRPr sz="1350" b="1">
                <a:solidFill>
                  <a:schemeClr val="accent2"/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FC2BE4D-41C5-4BA7-AAA9-F5DFA07902B2}" type="slidenum">
              <a:rPr kumimoji="0" lang="en-US" sz="1350" b="1" i="0" u="none" strike="noStrike" kern="1200" cap="none" spc="0" normalizeH="0" baseline="0" noProof="0" smtClean="0">
                <a:ln>
                  <a:noFill/>
                </a:ln>
                <a:solidFill>
                  <a:srgbClr val="BF0000"/>
                </a:solidFill>
                <a:effectLst/>
                <a:uLnTx/>
                <a:uFillTx/>
                <a:latin typeface="Century Gothic" pitchFamily="34" charset="0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350" b="1" i="0" u="none" strike="noStrike" kern="1200" cap="none" spc="0" normalizeH="0" baseline="0" noProof="0">
              <a:ln>
                <a:noFill/>
              </a:ln>
              <a:solidFill>
                <a:srgbClr val="BF0000"/>
              </a:solidFill>
              <a:effectLst/>
              <a:uLnTx/>
              <a:uFillTx/>
              <a:latin typeface="Century Gothic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595307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17"/>
          <p:cNvSpPr>
            <a:spLocks noGrp="1"/>
          </p:cNvSpPr>
          <p:nvPr>
            <p:ph type="pic" sz="quarter" idx="14"/>
          </p:nvPr>
        </p:nvSpPr>
        <p:spPr>
          <a:xfrm>
            <a:off x="742422" y="1888646"/>
            <a:ext cx="1617081" cy="2371719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135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628650" y="294787"/>
            <a:ext cx="7886700" cy="915035"/>
          </a:xfrm>
        </p:spPr>
        <p:txBody>
          <a:bodyPr/>
          <a:lstStyle>
            <a:lvl1pPr algn="ctr"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28950" y="1026302"/>
            <a:ext cx="3086100" cy="365125"/>
          </a:xfrm>
        </p:spPr>
        <p:txBody>
          <a:bodyPr/>
          <a:lstStyle>
            <a:lvl1pPr>
              <a:defRPr sz="1200"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Century Gothic" pitchFamily="34" charset="0"/>
              <a:ea typeface="+mn-ea"/>
              <a:cs typeface="+mn-cs"/>
            </a:endParaRPr>
          </a:p>
        </p:txBody>
      </p:sp>
      <p:sp>
        <p:nvSpPr>
          <p:cNvPr id="11" name="Oval 10"/>
          <p:cNvSpPr/>
          <p:nvPr userDrawn="1"/>
        </p:nvSpPr>
        <p:spPr>
          <a:xfrm>
            <a:off x="8570176" y="6230592"/>
            <a:ext cx="387116" cy="516155"/>
          </a:xfrm>
          <a:prstGeom prst="ellipse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 Narrow"/>
              <a:ea typeface="+mn-ea"/>
              <a:cs typeface="+mn-cs"/>
            </a:endParaRPr>
          </a:p>
        </p:txBody>
      </p:sp>
      <p:sp>
        <p:nvSpPr>
          <p:cNvPr id="12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383465" y="6306106"/>
            <a:ext cx="760535" cy="365125"/>
          </a:xfrm>
        </p:spPr>
        <p:txBody>
          <a:bodyPr/>
          <a:lstStyle>
            <a:lvl1pPr algn="ctr">
              <a:defRPr sz="1350" b="1">
                <a:solidFill>
                  <a:schemeClr val="accent2"/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FC2BE4D-41C5-4BA7-AAA9-F5DFA07902B2}" type="slidenum">
              <a:rPr kumimoji="0" lang="en-US" sz="1350" b="1" i="0" u="none" strike="noStrike" kern="1200" cap="none" spc="0" normalizeH="0" baseline="0" noProof="0" smtClean="0">
                <a:ln>
                  <a:noFill/>
                </a:ln>
                <a:solidFill>
                  <a:srgbClr val="BF0000"/>
                </a:solidFill>
                <a:effectLst/>
                <a:uLnTx/>
                <a:uFillTx/>
                <a:latin typeface="Century Gothic" pitchFamily="34" charset="0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350" b="1" i="0" u="none" strike="noStrike" kern="1200" cap="none" spc="0" normalizeH="0" baseline="0" noProof="0">
              <a:ln>
                <a:noFill/>
              </a:ln>
              <a:solidFill>
                <a:srgbClr val="BF0000"/>
              </a:solidFill>
              <a:effectLst/>
              <a:uLnTx/>
              <a:uFillTx/>
              <a:latin typeface="Century Gothic" pitchFamily="34" charset="0"/>
              <a:ea typeface="+mn-ea"/>
              <a:cs typeface="+mn-cs"/>
            </a:endParaRPr>
          </a:p>
        </p:txBody>
      </p:sp>
      <p:sp>
        <p:nvSpPr>
          <p:cNvPr id="7" name="Footer Placeholder 1"/>
          <p:cNvSpPr txBox="1">
            <a:spLocks/>
          </p:cNvSpPr>
          <p:nvPr userDrawn="1"/>
        </p:nvSpPr>
        <p:spPr>
          <a:xfrm>
            <a:off x="3986" y="6492876"/>
            <a:ext cx="4613202" cy="365125"/>
          </a:xfrm>
          <a:prstGeom prst="rect">
            <a:avLst/>
          </a:prstGeom>
        </p:spPr>
        <p:txBody>
          <a:bodyPr vert="horz" lIns="34290" tIns="34290" rIns="68580" bIns="34290" rtlCol="0" anchor="ctr"/>
          <a:lstStyle>
            <a:defPPr>
              <a:defRPr lang="en-US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lumMod val="65000"/>
                    <a:lumOff val="35000"/>
                  </a:schemeClr>
                </a:solidFill>
                <a:latin typeface="Arial Narrow" panose="020B0606020202030204" pitchFamily="34" charset="0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sz="900" b="0" i="0" u="none" strike="noStrike" kern="1200" cap="none" spc="0" normalizeH="0" baseline="0" noProof="0" smtClean="0">
                <a:ln>
                  <a:noFill/>
                </a:ln>
                <a:solidFill>
                  <a:srgbClr val="244472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Seminar HO CIRED: i HKIE: Novi provedbeni propisi u distribucijskom sustavu, Zagreb, 5. travnja, 2018.</a:t>
            </a:r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srgbClr val="244472"/>
              </a:solidFill>
              <a:effectLst/>
              <a:uLnTx/>
              <a:uFillTx/>
              <a:latin typeface="Arial Narrow" panose="020B060602020203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483282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lank numb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val 7"/>
          <p:cNvSpPr/>
          <p:nvPr userDrawn="1"/>
        </p:nvSpPr>
        <p:spPr>
          <a:xfrm>
            <a:off x="8570176" y="6230592"/>
            <a:ext cx="387116" cy="516155"/>
          </a:xfrm>
          <a:prstGeom prst="ellipse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 Narrow"/>
              <a:ea typeface="+mn-ea"/>
              <a:cs typeface="+mn-cs"/>
            </a:endParaRPr>
          </a:p>
        </p:txBody>
      </p:sp>
      <p:sp>
        <p:nvSpPr>
          <p:cNvPr id="9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383465" y="6306106"/>
            <a:ext cx="760535" cy="365125"/>
          </a:xfrm>
        </p:spPr>
        <p:txBody>
          <a:bodyPr/>
          <a:lstStyle>
            <a:lvl1pPr algn="ctr">
              <a:defRPr sz="1350" b="1">
                <a:solidFill>
                  <a:schemeClr val="accent2"/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FC2BE4D-41C5-4BA7-AAA9-F5DFA07902B2}" type="slidenum">
              <a:rPr kumimoji="0" lang="en-US" sz="1350" b="1" i="0" u="none" strike="noStrike" kern="1200" cap="none" spc="0" normalizeH="0" baseline="0" noProof="0" smtClean="0">
                <a:ln>
                  <a:noFill/>
                </a:ln>
                <a:solidFill>
                  <a:srgbClr val="BF0000"/>
                </a:solidFill>
                <a:effectLst/>
                <a:uLnTx/>
                <a:uFillTx/>
                <a:latin typeface="Century Gothic" pitchFamily="34" charset="0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350" b="1" i="0" u="none" strike="noStrike" kern="1200" cap="none" spc="0" normalizeH="0" baseline="0" noProof="0">
              <a:ln>
                <a:noFill/>
              </a:ln>
              <a:solidFill>
                <a:srgbClr val="BF0000"/>
              </a:solidFill>
              <a:effectLst/>
              <a:uLnTx/>
              <a:uFillTx/>
              <a:latin typeface="Century Gothic" pitchFamily="34" charset="0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sz="quarter" idx="13"/>
          </p:nvPr>
        </p:nvSpPr>
        <p:spPr>
          <a:xfrm>
            <a:off x="5970495" y="0"/>
            <a:ext cx="3173505" cy="685800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15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3986" y="6492876"/>
            <a:ext cx="4613202" cy="365125"/>
          </a:xfrm>
        </p:spPr>
        <p:txBody>
          <a:bodyPr/>
          <a:lstStyle>
            <a:lvl1pPr>
              <a:defRPr>
                <a:latin typeface="Arial Narrow" panose="020B0606020202030204" pitchFamily="34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srgbClr val="244472"/>
              </a:solidFill>
              <a:effectLst/>
              <a:uLnTx/>
              <a:uFillTx/>
              <a:latin typeface="Arial Narrow" panose="020B060602020203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497321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icture Placeholder 13"/>
          <p:cNvSpPr>
            <a:spLocks noGrp="1"/>
          </p:cNvSpPr>
          <p:nvPr>
            <p:ph type="pic" sz="quarter" idx="13"/>
          </p:nvPr>
        </p:nvSpPr>
        <p:spPr>
          <a:xfrm>
            <a:off x="516988" y="1806183"/>
            <a:ext cx="4055012" cy="3356659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15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28650" y="294787"/>
            <a:ext cx="7886700" cy="915035"/>
          </a:xfrm>
        </p:spPr>
        <p:txBody>
          <a:bodyPr/>
          <a:lstStyle>
            <a:lvl1pPr algn="ctr"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6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28950" y="1026302"/>
            <a:ext cx="3086100" cy="365125"/>
          </a:xfrm>
        </p:spPr>
        <p:txBody>
          <a:bodyPr/>
          <a:lstStyle>
            <a:lvl1pPr>
              <a:defRPr sz="1200"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Century Gothic" pitchFamily="34" charset="0"/>
              <a:ea typeface="+mn-ea"/>
              <a:cs typeface="+mn-cs"/>
            </a:endParaRPr>
          </a:p>
        </p:txBody>
      </p:sp>
      <p:sp>
        <p:nvSpPr>
          <p:cNvPr id="7" name="Oval 6"/>
          <p:cNvSpPr/>
          <p:nvPr userDrawn="1"/>
        </p:nvSpPr>
        <p:spPr>
          <a:xfrm>
            <a:off x="8570176" y="6230592"/>
            <a:ext cx="387116" cy="516155"/>
          </a:xfrm>
          <a:prstGeom prst="ellipse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 Narrow"/>
              <a:ea typeface="+mn-ea"/>
              <a:cs typeface="+mn-cs"/>
            </a:endParaRPr>
          </a:p>
        </p:txBody>
      </p:sp>
      <p:sp>
        <p:nvSpPr>
          <p:cNvPr id="8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383465" y="6306106"/>
            <a:ext cx="760535" cy="365125"/>
          </a:xfrm>
        </p:spPr>
        <p:txBody>
          <a:bodyPr/>
          <a:lstStyle>
            <a:lvl1pPr algn="ctr">
              <a:defRPr sz="1350" b="1">
                <a:solidFill>
                  <a:schemeClr val="accent2"/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FC2BE4D-41C5-4BA7-AAA9-F5DFA07902B2}" type="slidenum">
              <a:rPr kumimoji="0" lang="en-US" sz="1350" b="1" i="0" u="none" strike="noStrike" kern="1200" cap="none" spc="0" normalizeH="0" baseline="0" noProof="0" smtClean="0">
                <a:ln>
                  <a:noFill/>
                </a:ln>
                <a:solidFill>
                  <a:srgbClr val="BF0000"/>
                </a:solidFill>
                <a:effectLst/>
                <a:uLnTx/>
                <a:uFillTx/>
                <a:latin typeface="Century Gothic" pitchFamily="34" charset="0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350" b="1" i="0" u="none" strike="noStrike" kern="1200" cap="none" spc="0" normalizeH="0" baseline="0" noProof="0">
              <a:ln>
                <a:noFill/>
              </a:ln>
              <a:solidFill>
                <a:srgbClr val="BF0000"/>
              </a:solidFill>
              <a:effectLst/>
              <a:uLnTx/>
              <a:uFillTx/>
              <a:latin typeface="Century Gothic" pitchFamily="34" charset="0"/>
              <a:ea typeface="+mn-ea"/>
              <a:cs typeface="+mn-cs"/>
            </a:endParaRPr>
          </a:p>
        </p:txBody>
      </p:sp>
      <p:sp>
        <p:nvSpPr>
          <p:cNvPr id="9" name="Footer Placeholder 1"/>
          <p:cNvSpPr txBox="1">
            <a:spLocks/>
          </p:cNvSpPr>
          <p:nvPr userDrawn="1"/>
        </p:nvSpPr>
        <p:spPr>
          <a:xfrm>
            <a:off x="3986" y="6492876"/>
            <a:ext cx="4613202" cy="365125"/>
          </a:xfrm>
          <a:prstGeom prst="rect">
            <a:avLst/>
          </a:prstGeom>
        </p:spPr>
        <p:txBody>
          <a:bodyPr vert="horz" lIns="34290" tIns="34290" rIns="68580" bIns="34290" rtlCol="0" anchor="ctr"/>
          <a:lstStyle>
            <a:defPPr>
              <a:defRPr lang="en-US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lumMod val="65000"/>
                    <a:lumOff val="35000"/>
                  </a:schemeClr>
                </a:solidFill>
                <a:latin typeface="Arial Narrow" panose="020B0606020202030204" pitchFamily="34" charset="0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sz="900" b="0" i="0" u="none" strike="noStrike" kern="1200" cap="none" spc="0" normalizeH="0" baseline="0" noProof="0" smtClean="0">
                <a:ln>
                  <a:noFill/>
                </a:ln>
                <a:solidFill>
                  <a:srgbClr val="244472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Seminar HO CIRED: i HKIE: Novi provedbeni propisi u distribucijskom sustavu, Zagreb, 5. travnja, 2018.</a:t>
            </a:r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srgbClr val="244472"/>
              </a:solidFill>
              <a:effectLst/>
              <a:uLnTx/>
              <a:uFillTx/>
              <a:latin typeface="Arial Narrow" panose="020B060602020203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168759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0" y="1"/>
            <a:ext cx="4572000" cy="6857999"/>
          </a:xfrm>
          <a:solidFill>
            <a:schemeClr val="bg1">
              <a:lumMod val="95000"/>
            </a:schemeClr>
          </a:solidFill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8" name="Title 1"/>
          <p:cNvSpPr>
            <a:spLocks noGrp="1"/>
          </p:cNvSpPr>
          <p:nvPr>
            <p:ph type="title" hasCustomPrompt="1"/>
          </p:nvPr>
        </p:nvSpPr>
        <p:spPr>
          <a:xfrm>
            <a:off x="428185" y="435464"/>
            <a:ext cx="7886700" cy="915035"/>
          </a:xfrm>
        </p:spPr>
        <p:txBody>
          <a:bodyPr/>
          <a:lstStyle>
            <a:lvl1pPr algn="l"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smtClean="0"/>
              <a:t>Click to edit </a:t>
            </a:r>
            <a:br>
              <a:rPr lang="en-US" smtClean="0"/>
            </a:br>
            <a:endParaRPr lang="en-US"/>
          </a:p>
        </p:txBody>
      </p:sp>
      <p:sp>
        <p:nvSpPr>
          <p:cNvPr id="9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38736" y="1166979"/>
            <a:ext cx="3086100" cy="365125"/>
          </a:xfrm>
        </p:spPr>
        <p:txBody>
          <a:bodyPr/>
          <a:lstStyle>
            <a:lvl1pPr algn="l">
              <a:defRPr sz="1200"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Century Gothic" pitchFamily="34" charset="0"/>
              <a:ea typeface="+mn-ea"/>
              <a:cs typeface="+mn-cs"/>
            </a:endParaRPr>
          </a:p>
        </p:txBody>
      </p:sp>
      <p:sp>
        <p:nvSpPr>
          <p:cNvPr id="5" name="Footer Placeholder 1"/>
          <p:cNvSpPr txBox="1">
            <a:spLocks/>
          </p:cNvSpPr>
          <p:nvPr userDrawn="1"/>
        </p:nvSpPr>
        <p:spPr>
          <a:xfrm>
            <a:off x="3986" y="6492876"/>
            <a:ext cx="4613202" cy="365125"/>
          </a:xfrm>
          <a:prstGeom prst="rect">
            <a:avLst/>
          </a:prstGeom>
        </p:spPr>
        <p:txBody>
          <a:bodyPr vert="horz" lIns="34290" tIns="34290" rIns="68580" bIns="34290" rtlCol="0" anchor="ctr"/>
          <a:lstStyle>
            <a:defPPr>
              <a:defRPr lang="en-US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lumMod val="65000"/>
                    <a:lumOff val="35000"/>
                  </a:schemeClr>
                </a:solidFill>
                <a:latin typeface="Arial Narrow" panose="020B0606020202030204" pitchFamily="34" charset="0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sz="900" b="0" i="0" u="none" strike="noStrike" kern="1200" cap="none" spc="0" normalizeH="0" baseline="0" noProof="0" smtClean="0">
                <a:ln>
                  <a:noFill/>
                </a:ln>
                <a:solidFill>
                  <a:srgbClr val="244472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Seminar HO CIRED: i HKIE: Novi provedbeni propisi u distribucijskom sustavu, Zagreb, 5. travnja, 2018.</a:t>
            </a:r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srgbClr val="244472"/>
              </a:solidFill>
              <a:effectLst/>
              <a:uLnTx/>
              <a:uFillTx/>
              <a:latin typeface="Arial Narrow" panose="020B060602020203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70039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9"/>
          <p:cNvSpPr>
            <a:spLocks noGrp="1"/>
          </p:cNvSpPr>
          <p:nvPr>
            <p:ph type="pic" sz="quarter" idx="13"/>
          </p:nvPr>
        </p:nvSpPr>
        <p:spPr>
          <a:xfrm>
            <a:off x="790416" y="1735866"/>
            <a:ext cx="3701892" cy="2955485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15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628650" y="294787"/>
            <a:ext cx="7886700" cy="915035"/>
          </a:xfrm>
        </p:spPr>
        <p:txBody>
          <a:bodyPr/>
          <a:lstStyle>
            <a:lvl1pPr algn="ctr"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6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28950" y="1026302"/>
            <a:ext cx="3086100" cy="365125"/>
          </a:xfrm>
        </p:spPr>
        <p:txBody>
          <a:bodyPr/>
          <a:lstStyle>
            <a:lvl1pPr>
              <a:defRPr sz="1200"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Century Gothic" pitchFamily="34" charset="0"/>
              <a:ea typeface="+mn-ea"/>
              <a:cs typeface="+mn-cs"/>
            </a:endParaRPr>
          </a:p>
        </p:txBody>
      </p:sp>
      <p:sp>
        <p:nvSpPr>
          <p:cNvPr id="7" name="Oval 6"/>
          <p:cNvSpPr/>
          <p:nvPr userDrawn="1"/>
        </p:nvSpPr>
        <p:spPr>
          <a:xfrm>
            <a:off x="8570176" y="6230592"/>
            <a:ext cx="387116" cy="516155"/>
          </a:xfrm>
          <a:prstGeom prst="ellipse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 Narrow"/>
              <a:ea typeface="+mn-ea"/>
              <a:cs typeface="+mn-cs"/>
            </a:endParaRPr>
          </a:p>
        </p:txBody>
      </p:sp>
      <p:sp>
        <p:nvSpPr>
          <p:cNvPr id="8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383465" y="6306106"/>
            <a:ext cx="760535" cy="365125"/>
          </a:xfrm>
        </p:spPr>
        <p:txBody>
          <a:bodyPr/>
          <a:lstStyle>
            <a:lvl1pPr algn="ctr">
              <a:defRPr sz="1350" b="1">
                <a:solidFill>
                  <a:schemeClr val="accent2"/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FC2BE4D-41C5-4BA7-AAA9-F5DFA07902B2}" type="slidenum">
              <a:rPr kumimoji="0" lang="en-US" sz="1350" b="1" i="0" u="none" strike="noStrike" kern="1200" cap="none" spc="0" normalizeH="0" baseline="0" noProof="0" smtClean="0">
                <a:ln>
                  <a:noFill/>
                </a:ln>
                <a:solidFill>
                  <a:srgbClr val="BF0000"/>
                </a:solidFill>
                <a:effectLst/>
                <a:uLnTx/>
                <a:uFillTx/>
                <a:latin typeface="Century Gothic" pitchFamily="34" charset="0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350" b="1" i="0" u="none" strike="noStrike" kern="1200" cap="none" spc="0" normalizeH="0" baseline="0" noProof="0">
              <a:ln>
                <a:noFill/>
              </a:ln>
              <a:solidFill>
                <a:srgbClr val="BF0000"/>
              </a:solidFill>
              <a:effectLst/>
              <a:uLnTx/>
              <a:uFillTx/>
              <a:latin typeface="Century Gothic" pitchFamily="34" charset="0"/>
              <a:ea typeface="+mn-ea"/>
              <a:cs typeface="+mn-cs"/>
            </a:endParaRPr>
          </a:p>
        </p:txBody>
      </p:sp>
      <p:sp>
        <p:nvSpPr>
          <p:cNvPr id="12" name="Picture Placeholder 9"/>
          <p:cNvSpPr>
            <a:spLocks noGrp="1"/>
          </p:cNvSpPr>
          <p:nvPr>
            <p:ph type="pic" sz="quarter" idx="14"/>
          </p:nvPr>
        </p:nvSpPr>
        <p:spPr>
          <a:xfrm>
            <a:off x="4642597" y="1735866"/>
            <a:ext cx="3701892" cy="2955485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15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Footer Placeholder 1"/>
          <p:cNvSpPr txBox="1">
            <a:spLocks/>
          </p:cNvSpPr>
          <p:nvPr userDrawn="1"/>
        </p:nvSpPr>
        <p:spPr>
          <a:xfrm>
            <a:off x="3986" y="6492876"/>
            <a:ext cx="4613202" cy="365125"/>
          </a:xfrm>
          <a:prstGeom prst="rect">
            <a:avLst/>
          </a:prstGeom>
        </p:spPr>
        <p:txBody>
          <a:bodyPr vert="horz" lIns="34290" tIns="34290" rIns="68580" bIns="34290" rtlCol="0" anchor="ctr"/>
          <a:lstStyle>
            <a:defPPr>
              <a:defRPr lang="en-US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lumMod val="65000"/>
                    <a:lumOff val="35000"/>
                  </a:schemeClr>
                </a:solidFill>
                <a:latin typeface="Arial Narrow" panose="020B0606020202030204" pitchFamily="34" charset="0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sz="900" b="0" i="0" u="none" strike="noStrike" kern="1200" cap="none" spc="0" normalizeH="0" baseline="0" noProof="0" smtClean="0">
                <a:ln>
                  <a:noFill/>
                </a:ln>
                <a:solidFill>
                  <a:srgbClr val="244472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Seminar HO CIRED: i HKIE: Novi provedbeni propisi u distribucijskom sustavu, Zagreb, 5. travnja, 2018.</a:t>
            </a:r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srgbClr val="244472"/>
              </a:solidFill>
              <a:effectLst/>
              <a:uLnTx/>
              <a:uFillTx/>
              <a:latin typeface="Arial Narrow" panose="020B060602020203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545551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Portfolio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628650" y="294787"/>
            <a:ext cx="7886700" cy="915035"/>
          </a:xfrm>
        </p:spPr>
        <p:txBody>
          <a:bodyPr/>
          <a:lstStyle>
            <a:lvl1pPr algn="ctr"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7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28950" y="1026302"/>
            <a:ext cx="3086100" cy="365125"/>
          </a:xfrm>
        </p:spPr>
        <p:txBody>
          <a:bodyPr/>
          <a:lstStyle>
            <a:lvl1pPr>
              <a:defRPr sz="1200"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Century Gothic" pitchFamily="34" charset="0"/>
              <a:ea typeface="+mn-ea"/>
              <a:cs typeface="+mn-cs"/>
            </a:endParaRPr>
          </a:p>
        </p:txBody>
      </p:sp>
      <p:sp>
        <p:nvSpPr>
          <p:cNvPr id="8" name="Oval 7"/>
          <p:cNvSpPr/>
          <p:nvPr userDrawn="1"/>
        </p:nvSpPr>
        <p:spPr>
          <a:xfrm>
            <a:off x="8570176" y="6230592"/>
            <a:ext cx="387116" cy="516155"/>
          </a:xfrm>
          <a:prstGeom prst="ellipse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 Narrow"/>
              <a:ea typeface="+mn-ea"/>
              <a:cs typeface="+mn-cs"/>
            </a:endParaRPr>
          </a:p>
        </p:txBody>
      </p:sp>
      <p:sp>
        <p:nvSpPr>
          <p:cNvPr id="9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383465" y="6306106"/>
            <a:ext cx="760535" cy="365125"/>
          </a:xfrm>
        </p:spPr>
        <p:txBody>
          <a:bodyPr/>
          <a:lstStyle>
            <a:lvl1pPr algn="ctr">
              <a:defRPr sz="1350" b="1">
                <a:solidFill>
                  <a:schemeClr val="accent2"/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FC2BE4D-41C5-4BA7-AAA9-F5DFA07902B2}" type="slidenum">
              <a:rPr kumimoji="0" lang="en-US" sz="1350" b="1" i="0" u="none" strike="noStrike" kern="1200" cap="none" spc="0" normalizeH="0" baseline="0" noProof="0" smtClean="0">
                <a:ln>
                  <a:noFill/>
                </a:ln>
                <a:solidFill>
                  <a:srgbClr val="BF0000"/>
                </a:solidFill>
                <a:effectLst/>
                <a:uLnTx/>
                <a:uFillTx/>
                <a:latin typeface="Century Gothic" pitchFamily="34" charset="0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350" b="1" i="0" u="none" strike="noStrike" kern="1200" cap="none" spc="0" normalizeH="0" baseline="0" noProof="0">
              <a:ln>
                <a:noFill/>
              </a:ln>
              <a:solidFill>
                <a:srgbClr val="BF0000"/>
              </a:solidFill>
              <a:effectLst/>
              <a:uLnTx/>
              <a:uFillTx/>
              <a:latin typeface="Century Gothic" pitchFamily="34" charset="0"/>
              <a:ea typeface="+mn-ea"/>
              <a:cs typeface="+mn-cs"/>
            </a:endParaRPr>
          </a:p>
        </p:txBody>
      </p:sp>
      <p:sp>
        <p:nvSpPr>
          <p:cNvPr id="15" name="Picture Placeholder 14"/>
          <p:cNvSpPr>
            <a:spLocks noGrp="1"/>
          </p:cNvSpPr>
          <p:nvPr>
            <p:ph type="pic" sz="quarter" idx="13"/>
          </p:nvPr>
        </p:nvSpPr>
        <p:spPr>
          <a:xfrm>
            <a:off x="633927" y="1505243"/>
            <a:ext cx="2184010" cy="493776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15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7" name="Picture Placeholder 16"/>
          <p:cNvSpPr>
            <a:spLocks noGrp="1"/>
          </p:cNvSpPr>
          <p:nvPr>
            <p:ph type="pic" sz="quarter" idx="14"/>
          </p:nvPr>
        </p:nvSpPr>
        <p:spPr>
          <a:xfrm>
            <a:off x="2939714" y="3005887"/>
            <a:ext cx="1620000" cy="216000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15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9" name="Picture Placeholder 18"/>
          <p:cNvSpPr>
            <a:spLocks noGrp="1"/>
          </p:cNvSpPr>
          <p:nvPr>
            <p:ph type="pic" sz="quarter" idx="15"/>
          </p:nvPr>
        </p:nvSpPr>
        <p:spPr>
          <a:xfrm>
            <a:off x="4861734" y="3005888"/>
            <a:ext cx="1620000" cy="2159999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15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1" name="Picture Placeholder 18"/>
          <p:cNvSpPr>
            <a:spLocks noGrp="1"/>
          </p:cNvSpPr>
          <p:nvPr>
            <p:ph type="pic" sz="quarter" idx="16"/>
          </p:nvPr>
        </p:nvSpPr>
        <p:spPr>
          <a:xfrm>
            <a:off x="6783755" y="3005887"/>
            <a:ext cx="1620000" cy="216000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15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0" name="Footer Placeholder 1"/>
          <p:cNvSpPr txBox="1">
            <a:spLocks/>
          </p:cNvSpPr>
          <p:nvPr userDrawn="1"/>
        </p:nvSpPr>
        <p:spPr>
          <a:xfrm>
            <a:off x="3986" y="6492876"/>
            <a:ext cx="4613202" cy="365125"/>
          </a:xfrm>
          <a:prstGeom prst="rect">
            <a:avLst/>
          </a:prstGeom>
        </p:spPr>
        <p:txBody>
          <a:bodyPr vert="horz" lIns="34290" tIns="34290" rIns="68580" bIns="34290" rtlCol="0" anchor="ctr"/>
          <a:lstStyle>
            <a:defPPr>
              <a:defRPr lang="en-US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lumMod val="65000"/>
                    <a:lumOff val="35000"/>
                  </a:schemeClr>
                </a:solidFill>
                <a:latin typeface="Arial Narrow" panose="020B0606020202030204" pitchFamily="34" charset="0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sz="900" b="0" i="0" u="none" strike="noStrike" kern="1200" cap="none" spc="0" normalizeH="0" baseline="0" noProof="0" smtClean="0">
                <a:ln>
                  <a:noFill/>
                </a:ln>
                <a:solidFill>
                  <a:srgbClr val="244472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Seminar HO CIRED: i HKIE: Novi provedbeni propisi u distribucijskom sustavu, Zagreb, 5. travnja, 2018.</a:t>
            </a:r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srgbClr val="244472"/>
              </a:solidFill>
              <a:effectLst/>
              <a:uLnTx/>
              <a:uFillTx/>
              <a:latin typeface="Arial Narrow" panose="020B060602020203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144294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Portfoli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628650" y="294787"/>
            <a:ext cx="7886700" cy="915035"/>
          </a:xfrm>
        </p:spPr>
        <p:txBody>
          <a:bodyPr/>
          <a:lstStyle>
            <a:lvl1pPr algn="ctr"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7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28950" y="1026302"/>
            <a:ext cx="3086100" cy="365125"/>
          </a:xfrm>
        </p:spPr>
        <p:txBody>
          <a:bodyPr/>
          <a:lstStyle>
            <a:lvl1pPr>
              <a:defRPr sz="1200"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Century Gothic" pitchFamily="34" charset="0"/>
              <a:ea typeface="+mn-ea"/>
              <a:cs typeface="+mn-cs"/>
            </a:endParaRPr>
          </a:p>
        </p:txBody>
      </p:sp>
      <p:sp>
        <p:nvSpPr>
          <p:cNvPr id="8" name="Oval 7"/>
          <p:cNvSpPr/>
          <p:nvPr userDrawn="1"/>
        </p:nvSpPr>
        <p:spPr>
          <a:xfrm>
            <a:off x="8570176" y="6230592"/>
            <a:ext cx="387116" cy="516155"/>
          </a:xfrm>
          <a:prstGeom prst="ellipse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 Narrow"/>
              <a:ea typeface="+mn-ea"/>
              <a:cs typeface="+mn-cs"/>
            </a:endParaRPr>
          </a:p>
        </p:txBody>
      </p:sp>
      <p:sp>
        <p:nvSpPr>
          <p:cNvPr id="9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383465" y="6306106"/>
            <a:ext cx="760535" cy="365125"/>
          </a:xfrm>
        </p:spPr>
        <p:txBody>
          <a:bodyPr/>
          <a:lstStyle>
            <a:lvl1pPr algn="ctr">
              <a:defRPr sz="1350" b="1">
                <a:solidFill>
                  <a:schemeClr val="accent2"/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FC2BE4D-41C5-4BA7-AAA9-F5DFA07902B2}" type="slidenum">
              <a:rPr kumimoji="0" lang="en-US" sz="1350" b="1" i="0" u="none" strike="noStrike" kern="1200" cap="none" spc="0" normalizeH="0" baseline="0" noProof="0" smtClean="0">
                <a:ln>
                  <a:noFill/>
                </a:ln>
                <a:solidFill>
                  <a:srgbClr val="BF0000"/>
                </a:solidFill>
                <a:effectLst/>
                <a:uLnTx/>
                <a:uFillTx/>
                <a:latin typeface="Century Gothic" pitchFamily="34" charset="0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350" b="1" i="0" u="none" strike="noStrike" kern="1200" cap="none" spc="0" normalizeH="0" baseline="0" noProof="0">
              <a:ln>
                <a:noFill/>
              </a:ln>
              <a:solidFill>
                <a:srgbClr val="BF0000"/>
              </a:solidFill>
              <a:effectLst/>
              <a:uLnTx/>
              <a:uFillTx/>
              <a:latin typeface="Century Gothic" pitchFamily="34" charset="0"/>
              <a:ea typeface="+mn-ea"/>
              <a:cs typeface="+mn-cs"/>
            </a:endParaRPr>
          </a:p>
        </p:txBody>
      </p:sp>
      <p:sp>
        <p:nvSpPr>
          <p:cNvPr id="11" name="Picture Placeholder 10"/>
          <p:cNvSpPr>
            <a:spLocks noGrp="1"/>
          </p:cNvSpPr>
          <p:nvPr>
            <p:ph type="pic" sz="quarter" idx="13"/>
          </p:nvPr>
        </p:nvSpPr>
        <p:spPr>
          <a:xfrm>
            <a:off x="3593666" y="1922850"/>
            <a:ext cx="1956668" cy="2608891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15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2" name="Picture Placeholder 10"/>
          <p:cNvSpPr>
            <a:spLocks noGrp="1"/>
          </p:cNvSpPr>
          <p:nvPr>
            <p:ph type="pic" sz="quarter" idx="14"/>
          </p:nvPr>
        </p:nvSpPr>
        <p:spPr>
          <a:xfrm>
            <a:off x="1213537" y="1922850"/>
            <a:ext cx="1956668" cy="2608891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15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3" name="Picture Placeholder 10"/>
          <p:cNvSpPr>
            <a:spLocks noGrp="1"/>
          </p:cNvSpPr>
          <p:nvPr>
            <p:ph type="pic" sz="quarter" idx="15"/>
          </p:nvPr>
        </p:nvSpPr>
        <p:spPr>
          <a:xfrm>
            <a:off x="5973796" y="1922850"/>
            <a:ext cx="1956668" cy="2608891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15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0" name="Footer Placeholder 1"/>
          <p:cNvSpPr txBox="1">
            <a:spLocks/>
          </p:cNvSpPr>
          <p:nvPr userDrawn="1"/>
        </p:nvSpPr>
        <p:spPr>
          <a:xfrm>
            <a:off x="3986" y="6492876"/>
            <a:ext cx="4613202" cy="365125"/>
          </a:xfrm>
          <a:prstGeom prst="rect">
            <a:avLst/>
          </a:prstGeom>
        </p:spPr>
        <p:txBody>
          <a:bodyPr vert="horz" lIns="34290" tIns="34290" rIns="68580" bIns="34290" rtlCol="0" anchor="ctr"/>
          <a:lstStyle>
            <a:defPPr>
              <a:defRPr lang="en-US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lumMod val="65000"/>
                    <a:lumOff val="35000"/>
                  </a:schemeClr>
                </a:solidFill>
                <a:latin typeface="Arial Narrow" panose="020B0606020202030204" pitchFamily="34" charset="0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sz="900" b="0" i="0" u="none" strike="noStrike" kern="1200" cap="none" spc="0" normalizeH="0" baseline="0" noProof="0" smtClean="0">
                <a:ln>
                  <a:noFill/>
                </a:ln>
                <a:solidFill>
                  <a:srgbClr val="244472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Seminar HO CIRED: i HKIE: Novi provedbeni propisi u distribucijskom sustavu, Zagreb, 5. travnja, 2018.</a:t>
            </a:r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srgbClr val="244472"/>
              </a:solidFill>
              <a:effectLst/>
              <a:uLnTx/>
              <a:uFillTx/>
              <a:latin typeface="Arial Narrow" panose="020B060602020203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926125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4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628650" y="294787"/>
            <a:ext cx="7886700" cy="915035"/>
          </a:xfrm>
        </p:spPr>
        <p:txBody>
          <a:bodyPr/>
          <a:lstStyle>
            <a:lvl1pPr algn="ctr"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7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28950" y="1026302"/>
            <a:ext cx="3086100" cy="365125"/>
          </a:xfrm>
        </p:spPr>
        <p:txBody>
          <a:bodyPr/>
          <a:lstStyle>
            <a:lvl1pPr>
              <a:defRPr sz="1200"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Century Gothic" pitchFamily="34" charset="0"/>
              <a:ea typeface="+mn-ea"/>
              <a:cs typeface="+mn-cs"/>
            </a:endParaRPr>
          </a:p>
        </p:txBody>
      </p:sp>
      <p:sp>
        <p:nvSpPr>
          <p:cNvPr id="8" name="Oval 7"/>
          <p:cNvSpPr/>
          <p:nvPr userDrawn="1"/>
        </p:nvSpPr>
        <p:spPr>
          <a:xfrm>
            <a:off x="8570176" y="6230592"/>
            <a:ext cx="387116" cy="516155"/>
          </a:xfrm>
          <a:prstGeom prst="ellipse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 Narrow"/>
              <a:ea typeface="+mn-ea"/>
              <a:cs typeface="+mn-cs"/>
            </a:endParaRPr>
          </a:p>
        </p:txBody>
      </p:sp>
      <p:sp>
        <p:nvSpPr>
          <p:cNvPr id="9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383465" y="6306106"/>
            <a:ext cx="760535" cy="365125"/>
          </a:xfrm>
        </p:spPr>
        <p:txBody>
          <a:bodyPr/>
          <a:lstStyle>
            <a:lvl1pPr algn="ctr">
              <a:defRPr sz="1350" b="1">
                <a:solidFill>
                  <a:schemeClr val="accent2"/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FC2BE4D-41C5-4BA7-AAA9-F5DFA07902B2}" type="slidenum">
              <a:rPr kumimoji="0" lang="en-US" sz="1350" b="1" i="0" u="none" strike="noStrike" kern="1200" cap="none" spc="0" normalizeH="0" baseline="0" noProof="0" smtClean="0">
                <a:ln>
                  <a:noFill/>
                </a:ln>
                <a:solidFill>
                  <a:srgbClr val="BF0000"/>
                </a:solidFill>
                <a:effectLst/>
                <a:uLnTx/>
                <a:uFillTx/>
                <a:latin typeface="Century Gothic" pitchFamily="34" charset="0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350" b="1" i="0" u="none" strike="noStrike" kern="1200" cap="none" spc="0" normalizeH="0" baseline="0" noProof="0">
              <a:ln>
                <a:noFill/>
              </a:ln>
              <a:solidFill>
                <a:srgbClr val="BF0000"/>
              </a:solidFill>
              <a:effectLst/>
              <a:uLnTx/>
              <a:uFillTx/>
              <a:latin typeface="Century Gothic" pitchFamily="34" charset="0"/>
              <a:ea typeface="+mn-ea"/>
              <a:cs typeface="+mn-cs"/>
            </a:endParaRPr>
          </a:p>
        </p:txBody>
      </p:sp>
      <p:sp>
        <p:nvSpPr>
          <p:cNvPr id="10" name="Picture Placeholder 4"/>
          <p:cNvSpPr>
            <a:spLocks noGrp="1"/>
          </p:cNvSpPr>
          <p:nvPr>
            <p:ph type="pic" sz="quarter" idx="15"/>
          </p:nvPr>
        </p:nvSpPr>
        <p:spPr>
          <a:xfrm>
            <a:off x="662500" y="1834888"/>
            <a:ext cx="1748790" cy="140212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 marL="0" indent="0">
              <a:buNone/>
              <a:defRPr sz="15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1" name="Picture Placeholder 4"/>
          <p:cNvSpPr>
            <a:spLocks noGrp="1"/>
          </p:cNvSpPr>
          <p:nvPr>
            <p:ph type="pic" sz="quarter" idx="16"/>
          </p:nvPr>
        </p:nvSpPr>
        <p:spPr>
          <a:xfrm>
            <a:off x="2688167" y="1834888"/>
            <a:ext cx="1748790" cy="140212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 marL="0" indent="0">
              <a:buNone/>
              <a:defRPr sz="15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2" name="Picture Placeholder 4"/>
          <p:cNvSpPr>
            <a:spLocks noGrp="1"/>
          </p:cNvSpPr>
          <p:nvPr>
            <p:ph type="pic" sz="quarter" idx="17"/>
          </p:nvPr>
        </p:nvSpPr>
        <p:spPr>
          <a:xfrm>
            <a:off x="6739502" y="1834888"/>
            <a:ext cx="1748790" cy="140212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 marL="0" indent="0">
              <a:buNone/>
              <a:defRPr sz="15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3" name="Picture Placeholder 4"/>
          <p:cNvSpPr>
            <a:spLocks noGrp="1"/>
          </p:cNvSpPr>
          <p:nvPr>
            <p:ph type="pic" sz="quarter" idx="18"/>
          </p:nvPr>
        </p:nvSpPr>
        <p:spPr>
          <a:xfrm>
            <a:off x="4713835" y="1834888"/>
            <a:ext cx="1748790" cy="140212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 marL="0" indent="0">
              <a:buNone/>
              <a:defRPr sz="15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4" name="Picture Placeholder 4"/>
          <p:cNvSpPr>
            <a:spLocks noGrp="1"/>
          </p:cNvSpPr>
          <p:nvPr>
            <p:ph type="pic" sz="quarter" idx="19"/>
          </p:nvPr>
        </p:nvSpPr>
        <p:spPr>
          <a:xfrm>
            <a:off x="662500" y="4137234"/>
            <a:ext cx="1748790" cy="140212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 marL="0" indent="0">
              <a:buNone/>
              <a:defRPr sz="15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5" name="Picture Placeholder 4"/>
          <p:cNvSpPr>
            <a:spLocks noGrp="1"/>
          </p:cNvSpPr>
          <p:nvPr>
            <p:ph type="pic" sz="quarter" idx="20"/>
          </p:nvPr>
        </p:nvSpPr>
        <p:spPr>
          <a:xfrm>
            <a:off x="2688167" y="4137234"/>
            <a:ext cx="1748790" cy="140212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 marL="0" indent="0">
              <a:buNone/>
              <a:defRPr sz="15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6" name="Picture Placeholder 4"/>
          <p:cNvSpPr>
            <a:spLocks noGrp="1"/>
          </p:cNvSpPr>
          <p:nvPr>
            <p:ph type="pic" sz="quarter" idx="21"/>
          </p:nvPr>
        </p:nvSpPr>
        <p:spPr>
          <a:xfrm>
            <a:off x="6739502" y="4137234"/>
            <a:ext cx="1748790" cy="140212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 marL="0" indent="0">
              <a:buNone/>
              <a:defRPr sz="15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7" name="Picture Placeholder 4"/>
          <p:cNvSpPr>
            <a:spLocks noGrp="1"/>
          </p:cNvSpPr>
          <p:nvPr>
            <p:ph type="pic" sz="quarter" idx="22"/>
          </p:nvPr>
        </p:nvSpPr>
        <p:spPr>
          <a:xfrm>
            <a:off x="4713835" y="4137234"/>
            <a:ext cx="1748790" cy="140212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 marL="0" indent="0">
              <a:buNone/>
              <a:defRPr sz="15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8" name="Footer Placeholder 1"/>
          <p:cNvSpPr txBox="1">
            <a:spLocks/>
          </p:cNvSpPr>
          <p:nvPr userDrawn="1"/>
        </p:nvSpPr>
        <p:spPr>
          <a:xfrm>
            <a:off x="3986" y="6492876"/>
            <a:ext cx="4613202" cy="365125"/>
          </a:xfrm>
          <a:prstGeom prst="rect">
            <a:avLst/>
          </a:prstGeom>
        </p:spPr>
        <p:txBody>
          <a:bodyPr vert="horz" lIns="34290" tIns="34290" rIns="68580" bIns="34290" rtlCol="0" anchor="ctr"/>
          <a:lstStyle>
            <a:defPPr>
              <a:defRPr lang="en-US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lumMod val="65000"/>
                    <a:lumOff val="35000"/>
                  </a:schemeClr>
                </a:solidFill>
                <a:latin typeface="Arial Narrow" panose="020B0606020202030204" pitchFamily="34" charset="0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sz="900" b="0" i="0" u="none" strike="noStrike" kern="1200" cap="none" spc="0" normalizeH="0" baseline="0" noProof="0" smtClean="0">
                <a:ln>
                  <a:noFill/>
                </a:ln>
                <a:solidFill>
                  <a:srgbClr val="244472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Seminar HO CIRED: i HKIE: Novi provedbeni propisi u distribucijskom sustavu, Zagreb, 5. travnja, 2018.</a:t>
            </a:r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srgbClr val="244472"/>
              </a:solidFill>
              <a:effectLst/>
              <a:uLnTx/>
              <a:uFillTx/>
              <a:latin typeface="Arial Narrow" panose="020B060602020203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086836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A7CB25-D4A4-4F12-A5FA-A839D01809A1}" type="datetime1">
              <a:rPr lang="sr-Latn-CS" smtClean="0"/>
              <a:pPr/>
              <a:t>29.11.2018</a:t>
            </a:fld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D90E8B-62FF-4E66-A200-FEE34E05564D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628650" y="294787"/>
            <a:ext cx="7886700" cy="915035"/>
          </a:xfrm>
        </p:spPr>
        <p:txBody>
          <a:bodyPr/>
          <a:lstStyle>
            <a:lvl1pPr algn="ctr"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7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28950" y="1026302"/>
            <a:ext cx="3086100" cy="365125"/>
          </a:xfrm>
        </p:spPr>
        <p:txBody>
          <a:bodyPr/>
          <a:lstStyle>
            <a:lvl1pPr>
              <a:defRPr sz="1200"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Century Gothic" pitchFamily="34" charset="0"/>
              <a:ea typeface="+mn-ea"/>
              <a:cs typeface="+mn-cs"/>
            </a:endParaRPr>
          </a:p>
        </p:txBody>
      </p:sp>
      <p:sp>
        <p:nvSpPr>
          <p:cNvPr id="8" name="Oval 7"/>
          <p:cNvSpPr/>
          <p:nvPr userDrawn="1"/>
        </p:nvSpPr>
        <p:spPr>
          <a:xfrm>
            <a:off x="8570176" y="6230592"/>
            <a:ext cx="387116" cy="516155"/>
          </a:xfrm>
          <a:prstGeom prst="ellipse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 Narrow"/>
              <a:ea typeface="+mn-ea"/>
              <a:cs typeface="+mn-cs"/>
            </a:endParaRPr>
          </a:p>
        </p:txBody>
      </p:sp>
      <p:sp>
        <p:nvSpPr>
          <p:cNvPr id="9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383465" y="6306106"/>
            <a:ext cx="760535" cy="365125"/>
          </a:xfrm>
        </p:spPr>
        <p:txBody>
          <a:bodyPr/>
          <a:lstStyle>
            <a:lvl1pPr algn="ctr">
              <a:defRPr sz="1350" b="1">
                <a:solidFill>
                  <a:schemeClr val="accent2"/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FC2BE4D-41C5-4BA7-AAA9-F5DFA07902B2}" type="slidenum">
              <a:rPr kumimoji="0" lang="en-US" sz="1350" b="1" i="0" u="none" strike="noStrike" kern="1200" cap="none" spc="0" normalizeH="0" baseline="0" noProof="0" smtClean="0">
                <a:ln>
                  <a:noFill/>
                </a:ln>
                <a:solidFill>
                  <a:srgbClr val="BF0000"/>
                </a:solidFill>
                <a:effectLst/>
                <a:uLnTx/>
                <a:uFillTx/>
                <a:latin typeface="Century Gothic" pitchFamily="34" charset="0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350" b="1" i="0" u="none" strike="noStrike" kern="1200" cap="none" spc="0" normalizeH="0" baseline="0" noProof="0">
              <a:ln>
                <a:noFill/>
              </a:ln>
              <a:solidFill>
                <a:srgbClr val="BF0000"/>
              </a:solidFill>
              <a:effectLst/>
              <a:uLnTx/>
              <a:uFillTx/>
              <a:latin typeface="Century Gothic" pitchFamily="34" charset="0"/>
              <a:ea typeface="+mn-ea"/>
              <a:cs typeface="+mn-cs"/>
            </a:endParaRPr>
          </a:p>
        </p:txBody>
      </p:sp>
      <p:sp>
        <p:nvSpPr>
          <p:cNvPr id="10" name="Picture Placeholder 4"/>
          <p:cNvSpPr>
            <a:spLocks noGrp="1"/>
          </p:cNvSpPr>
          <p:nvPr>
            <p:ph type="pic" sz="quarter" idx="21"/>
          </p:nvPr>
        </p:nvSpPr>
        <p:spPr>
          <a:xfrm>
            <a:off x="641467" y="1969913"/>
            <a:ext cx="1893035" cy="291817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 marL="0" indent="0">
              <a:buNone/>
              <a:defRPr sz="15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1" name="Picture Placeholder 4"/>
          <p:cNvSpPr>
            <a:spLocks noGrp="1"/>
          </p:cNvSpPr>
          <p:nvPr>
            <p:ph type="pic" sz="quarter" idx="22"/>
          </p:nvPr>
        </p:nvSpPr>
        <p:spPr>
          <a:xfrm>
            <a:off x="2636203" y="1969913"/>
            <a:ext cx="1893035" cy="291817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 marL="0" indent="0">
              <a:buNone/>
              <a:defRPr sz="15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2" name="Picture Placeholder 4"/>
          <p:cNvSpPr>
            <a:spLocks noGrp="1"/>
          </p:cNvSpPr>
          <p:nvPr>
            <p:ph type="pic" sz="quarter" idx="23"/>
          </p:nvPr>
        </p:nvSpPr>
        <p:spPr>
          <a:xfrm>
            <a:off x="4630940" y="1969913"/>
            <a:ext cx="1893035" cy="291817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 marL="0" indent="0">
              <a:buNone/>
              <a:defRPr sz="15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3" name="Picture Placeholder 4"/>
          <p:cNvSpPr>
            <a:spLocks noGrp="1"/>
          </p:cNvSpPr>
          <p:nvPr>
            <p:ph type="pic" sz="quarter" idx="24"/>
          </p:nvPr>
        </p:nvSpPr>
        <p:spPr>
          <a:xfrm>
            <a:off x="6625677" y="1969913"/>
            <a:ext cx="1893035" cy="291817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 marL="0" indent="0">
              <a:buNone/>
              <a:defRPr sz="15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4" name="Footer Placeholder 1"/>
          <p:cNvSpPr txBox="1">
            <a:spLocks/>
          </p:cNvSpPr>
          <p:nvPr userDrawn="1"/>
        </p:nvSpPr>
        <p:spPr>
          <a:xfrm>
            <a:off x="3986" y="6492876"/>
            <a:ext cx="4613202" cy="365125"/>
          </a:xfrm>
          <a:prstGeom prst="rect">
            <a:avLst/>
          </a:prstGeom>
        </p:spPr>
        <p:txBody>
          <a:bodyPr vert="horz" lIns="34290" tIns="34290" rIns="68580" bIns="34290" rtlCol="0" anchor="ctr"/>
          <a:lstStyle>
            <a:defPPr>
              <a:defRPr lang="en-US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lumMod val="65000"/>
                    <a:lumOff val="35000"/>
                  </a:schemeClr>
                </a:solidFill>
                <a:latin typeface="Arial Narrow" panose="020B0606020202030204" pitchFamily="34" charset="0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sz="900" b="0" i="0" u="none" strike="noStrike" kern="1200" cap="none" spc="0" normalizeH="0" baseline="0" noProof="0" smtClean="0">
                <a:ln>
                  <a:noFill/>
                </a:ln>
                <a:solidFill>
                  <a:srgbClr val="244472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Seminar HO CIRED: i HKIE: Novi provedbeni propisi u distribucijskom sustavu, Zagreb, 5. travnja, 2018.</a:t>
            </a:r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srgbClr val="244472"/>
              </a:solidFill>
              <a:effectLst/>
              <a:uLnTx/>
              <a:uFillTx/>
              <a:latin typeface="Arial Narrow" panose="020B060602020203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051017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5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2"/>
          <p:cNvSpPr>
            <a:spLocks noGrp="1"/>
          </p:cNvSpPr>
          <p:nvPr>
            <p:ph type="pic" sz="quarter" idx="15"/>
          </p:nvPr>
        </p:nvSpPr>
        <p:spPr>
          <a:xfrm>
            <a:off x="0" y="0"/>
            <a:ext cx="1831086" cy="2286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15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Picture Placeholder 2"/>
          <p:cNvSpPr>
            <a:spLocks noGrp="1"/>
          </p:cNvSpPr>
          <p:nvPr>
            <p:ph type="pic" sz="quarter" idx="16"/>
          </p:nvPr>
        </p:nvSpPr>
        <p:spPr>
          <a:xfrm>
            <a:off x="1831086" y="2286000"/>
            <a:ext cx="1831086" cy="2286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15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8" name="Picture Placeholder 2"/>
          <p:cNvSpPr>
            <a:spLocks noGrp="1"/>
          </p:cNvSpPr>
          <p:nvPr>
            <p:ph type="pic" sz="quarter" idx="17"/>
          </p:nvPr>
        </p:nvSpPr>
        <p:spPr>
          <a:xfrm>
            <a:off x="3662172" y="0"/>
            <a:ext cx="1831086" cy="2286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15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Picture Placeholder 2"/>
          <p:cNvSpPr>
            <a:spLocks noGrp="1"/>
          </p:cNvSpPr>
          <p:nvPr>
            <p:ph type="pic" sz="quarter" idx="18"/>
          </p:nvPr>
        </p:nvSpPr>
        <p:spPr>
          <a:xfrm>
            <a:off x="5493258" y="2286000"/>
            <a:ext cx="1831086" cy="2286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15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0" name="Picture Placeholder 2"/>
          <p:cNvSpPr>
            <a:spLocks noGrp="1"/>
          </p:cNvSpPr>
          <p:nvPr>
            <p:ph type="pic" sz="quarter" idx="19"/>
          </p:nvPr>
        </p:nvSpPr>
        <p:spPr>
          <a:xfrm>
            <a:off x="7324344" y="0"/>
            <a:ext cx="1831086" cy="2286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15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1" name="Picture Placeholder 2"/>
          <p:cNvSpPr>
            <a:spLocks noGrp="1"/>
          </p:cNvSpPr>
          <p:nvPr>
            <p:ph type="pic" sz="quarter" idx="20"/>
          </p:nvPr>
        </p:nvSpPr>
        <p:spPr>
          <a:xfrm>
            <a:off x="0" y="4572000"/>
            <a:ext cx="1831086" cy="2286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15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2" name="Picture Placeholder 2"/>
          <p:cNvSpPr>
            <a:spLocks noGrp="1"/>
          </p:cNvSpPr>
          <p:nvPr>
            <p:ph type="pic" sz="quarter" idx="21"/>
          </p:nvPr>
        </p:nvSpPr>
        <p:spPr>
          <a:xfrm>
            <a:off x="3662172" y="4572000"/>
            <a:ext cx="1831086" cy="2286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15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3" name="Picture Placeholder 2"/>
          <p:cNvSpPr>
            <a:spLocks noGrp="1"/>
          </p:cNvSpPr>
          <p:nvPr>
            <p:ph type="pic" sz="quarter" idx="22"/>
          </p:nvPr>
        </p:nvSpPr>
        <p:spPr>
          <a:xfrm>
            <a:off x="7324344" y="4572000"/>
            <a:ext cx="1831086" cy="2286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15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31368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6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2"/>
          <p:cNvSpPr>
            <a:spLocks noGrp="1"/>
          </p:cNvSpPr>
          <p:nvPr>
            <p:ph type="pic" sz="quarter" idx="15"/>
          </p:nvPr>
        </p:nvSpPr>
        <p:spPr>
          <a:xfrm>
            <a:off x="0" y="1"/>
            <a:ext cx="1831086" cy="2391263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15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Picture Placeholder 2"/>
          <p:cNvSpPr>
            <a:spLocks noGrp="1"/>
          </p:cNvSpPr>
          <p:nvPr>
            <p:ph type="pic" sz="quarter" idx="16"/>
          </p:nvPr>
        </p:nvSpPr>
        <p:spPr>
          <a:xfrm>
            <a:off x="1831086" y="2391263"/>
            <a:ext cx="1831086" cy="2391263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15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8" name="Picture Placeholder 2"/>
          <p:cNvSpPr>
            <a:spLocks noGrp="1"/>
          </p:cNvSpPr>
          <p:nvPr>
            <p:ph type="pic" sz="quarter" idx="17"/>
          </p:nvPr>
        </p:nvSpPr>
        <p:spPr>
          <a:xfrm>
            <a:off x="3662172" y="-1"/>
            <a:ext cx="1831086" cy="2391263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15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Picture Placeholder 2"/>
          <p:cNvSpPr>
            <a:spLocks noGrp="1"/>
          </p:cNvSpPr>
          <p:nvPr>
            <p:ph type="pic" sz="quarter" idx="18"/>
          </p:nvPr>
        </p:nvSpPr>
        <p:spPr>
          <a:xfrm>
            <a:off x="5493258" y="2391263"/>
            <a:ext cx="1831086" cy="2391263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15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0" name="Picture Placeholder 2"/>
          <p:cNvSpPr>
            <a:spLocks noGrp="1"/>
          </p:cNvSpPr>
          <p:nvPr>
            <p:ph type="pic" sz="quarter" idx="19"/>
          </p:nvPr>
        </p:nvSpPr>
        <p:spPr>
          <a:xfrm>
            <a:off x="7324344" y="-1"/>
            <a:ext cx="1831086" cy="2391263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15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53639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phone Mock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icture Placeholder 13"/>
          <p:cNvSpPr>
            <a:spLocks noGrp="1"/>
          </p:cNvSpPr>
          <p:nvPr>
            <p:ph type="pic" sz="quarter" idx="13"/>
          </p:nvPr>
        </p:nvSpPr>
        <p:spPr>
          <a:xfrm>
            <a:off x="3379834" y="2407464"/>
            <a:ext cx="1375559" cy="3251485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15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628650" y="294787"/>
            <a:ext cx="7886700" cy="915035"/>
          </a:xfrm>
        </p:spPr>
        <p:txBody>
          <a:bodyPr/>
          <a:lstStyle>
            <a:lvl1pPr algn="ctr"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7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28950" y="1026302"/>
            <a:ext cx="3086100" cy="365125"/>
          </a:xfrm>
        </p:spPr>
        <p:txBody>
          <a:bodyPr/>
          <a:lstStyle>
            <a:lvl1pPr>
              <a:defRPr sz="1200"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Century Gothic" pitchFamily="34" charset="0"/>
              <a:ea typeface="+mn-ea"/>
              <a:cs typeface="+mn-cs"/>
            </a:endParaRPr>
          </a:p>
        </p:txBody>
      </p:sp>
      <p:sp>
        <p:nvSpPr>
          <p:cNvPr id="8" name="Oval 7"/>
          <p:cNvSpPr/>
          <p:nvPr userDrawn="1"/>
        </p:nvSpPr>
        <p:spPr>
          <a:xfrm>
            <a:off x="8570176" y="6230592"/>
            <a:ext cx="387116" cy="516155"/>
          </a:xfrm>
          <a:prstGeom prst="ellipse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 Narrow"/>
              <a:ea typeface="+mn-ea"/>
              <a:cs typeface="+mn-cs"/>
            </a:endParaRPr>
          </a:p>
        </p:txBody>
      </p:sp>
      <p:sp>
        <p:nvSpPr>
          <p:cNvPr id="9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383465" y="6306106"/>
            <a:ext cx="760535" cy="365125"/>
          </a:xfrm>
        </p:spPr>
        <p:txBody>
          <a:bodyPr/>
          <a:lstStyle>
            <a:lvl1pPr algn="ctr">
              <a:defRPr sz="1350" b="1">
                <a:solidFill>
                  <a:schemeClr val="accent2"/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FC2BE4D-41C5-4BA7-AAA9-F5DFA07902B2}" type="slidenum">
              <a:rPr kumimoji="0" lang="en-US" sz="1350" b="1" i="0" u="none" strike="noStrike" kern="1200" cap="none" spc="0" normalizeH="0" baseline="0" noProof="0" smtClean="0">
                <a:ln>
                  <a:noFill/>
                </a:ln>
                <a:solidFill>
                  <a:srgbClr val="BF0000"/>
                </a:solidFill>
                <a:effectLst/>
                <a:uLnTx/>
                <a:uFillTx/>
                <a:latin typeface="Century Gothic" pitchFamily="34" charset="0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350" b="1" i="0" u="none" strike="noStrike" kern="1200" cap="none" spc="0" normalizeH="0" baseline="0" noProof="0">
              <a:ln>
                <a:noFill/>
              </a:ln>
              <a:solidFill>
                <a:srgbClr val="BF0000"/>
              </a:solidFill>
              <a:effectLst/>
              <a:uLnTx/>
              <a:uFillTx/>
              <a:latin typeface="Century Gothic" pitchFamily="34" charset="0"/>
              <a:ea typeface="+mn-ea"/>
              <a:cs typeface="+mn-cs"/>
            </a:endParaRPr>
          </a:p>
        </p:txBody>
      </p:sp>
      <p:sp>
        <p:nvSpPr>
          <p:cNvPr id="10" name="Footer Placeholder 1"/>
          <p:cNvSpPr txBox="1">
            <a:spLocks/>
          </p:cNvSpPr>
          <p:nvPr userDrawn="1"/>
        </p:nvSpPr>
        <p:spPr>
          <a:xfrm>
            <a:off x="3986" y="6492876"/>
            <a:ext cx="4613202" cy="365125"/>
          </a:xfrm>
          <a:prstGeom prst="rect">
            <a:avLst/>
          </a:prstGeom>
        </p:spPr>
        <p:txBody>
          <a:bodyPr vert="horz" lIns="34290" tIns="34290" rIns="68580" bIns="34290" rtlCol="0" anchor="ctr"/>
          <a:lstStyle>
            <a:defPPr>
              <a:defRPr lang="en-US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lumMod val="65000"/>
                    <a:lumOff val="35000"/>
                  </a:schemeClr>
                </a:solidFill>
                <a:latin typeface="Arial Narrow" panose="020B0606020202030204" pitchFamily="34" charset="0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sz="900" b="0" i="0" u="none" strike="noStrike" kern="1200" cap="none" spc="0" normalizeH="0" baseline="0" noProof="0" smtClean="0">
                <a:ln>
                  <a:noFill/>
                </a:ln>
                <a:solidFill>
                  <a:srgbClr val="244472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Seminar HO CIRED: i HKIE: Novi provedbeni propisi u distribucijskom sustavu, Zagreb, 5. travnja, 2018.</a:t>
            </a:r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srgbClr val="244472"/>
              </a:solidFill>
              <a:effectLst/>
              <a:uLnTx/>
              <a:uFillTx/>
              <a:latin typeface="Arial Narrow" panose="020B060602020203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462847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mac Mock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13"/>
          <p:cNvSpPr>
            <a:spLocks noGrp="1"/>
          </p:cNvSpPr>
          <p:nvPr>
            <p:ph type="pic" sz="quarter" idx="13"/>
          </p:nvPr>
        </p:nvSpPr>
        <p:spPr>
          <a:xfrm>
            <a:off x="3402475" y="2375893"/>
            <a:ext cx="2307927" cy="2017176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15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628650" y="294787"/>
            <a:ext cx="7886700" cy="915035"/>
          </a:xfrm>
        </p:spPr>
        <p:txBody>
          <a:bodyPr/>
          <a:lstStyle>
            <a:lvl1pPr algn="ctr"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8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28950" y="1026302"/>
            <a:ext cx="3086100" cy="365125"/>
          </a:xfrm>
        </p:spPr>
        <p:txBody>
          <a:bodyPr/>
          <a:lstStyle>
            <a:lvl1pPr>
              <a:defRPr sz="1200"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Century Gothic" pitchFamily="34" charset="0"/>
              <a:ea typeface="+mn-ea"/>
              <a:cs typeface="+mn-cs"/>
            </a:endParaRPr>
          </a:p>
        </p:txBody>
      </p:sp>
      <p:sp>
        <p:nvSpPr>
          <p:cNvPr id="9" name="Oval 8"/>
          <p:cNvSpPr/>
          <p:nvPr userDrawn="1"/>
        </p:nvSpPr>
        <p:spPr>
          <a:xfrm>
            <a:off x="8570176" y="6230592"/>
            <a:ext cx="387116" cy="516155"/>
          </a:xfrm>
          <a:prstGeom prst="ellipse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 Narrow"/>
              <a:ea typeface="+mn-ea"/>
              <a:cs typeface="+mn-cs"/>
            </a:endParaRPr>
          </a:p>
        </p:txBody>
      </p:sp>
      <p:sp>
        <p:nvSpPr>
          <p:cNvPr id="10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383465" y="6306106"/>
            <a:ext cx="760535" cy="365125"/>
          </a:xfrm>
        </p:spPr>
        <p:txBody>
          <a:bodyPr/>
          <a:lstStyle>
            <a:lvl1pPr algn="ctr">
              <a:defRPr sz="1350" b="1">
                <a:solidFill>
                  <a:schemeClr val="accent2"/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FC2BE4D-41C5-4BA7-AAA9-F5DFA07902B2}" type="slidenum">
              <a:rPr kumimoji="0" lang="en-US" sz="1350" b="1" i="0" u="none" strike="noStrike" kern="1200" cap="none" spc="0" normalizeH="0" baseline="0" noProof="0" smtClean="0">
                <a:ln>
                  <a:noFill/>
                </a:ln>
                <a:solidFill>
                  <a:srgbClr val="BF0000"/>
                </a:solidFill>
                <a:effectLst/>
                <a:uLnTx/>
                <a:uFillTx/>
                <a:latin typeface="Century Gothic" pitchFamily="34" charset="0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350" b="1" i="0" u="none" strike="noStrike" kern="1200" cap="none" spc="0" normalizeH="0" baseline="0" noProof="0">
              <a:ln>
                <a:noFill/>
              </a:ln>
              <a:solidFill>
                <a:srgbClr val="BF0000"/>
              </a:solidFill>
              <a:effectLst/>
              <a:uLnTx/>
              <a:uFillTx/>
              <a:latin typeface="Century Gothic" pitchFamily="34" charset="0"/>
              <a:ea typeface="+mn-ea"/>
              <a:cs typeface="+mn-cs"/>
            </a:endParaRPr>
          </a:p>
        </p:txBody>
      </p:sp>
      <p:sp>
        <p:nvSpPr>
          <p:cNvPr id="11" name="Footer Placeholder 1"/>
          <p:cNvSpPr txBox="1">
            <a:spLocks/>
          </p:cNvSpPr>
          <p:nvPr userDrawn="1"/>
        </p:nvSpPr>
        <p:spPr>
          <a:xfrm>
            <a:off x="3986" y="6492876"/>
            <a:ext cx="4613202" cy="365125"/>
          </a:xfrm>
          <a:prstGeom prst="rect">
            <a:avLst/>
          </a:prstGeom>
        </p:spPr>
        <p:txBody>
          <a:bodyPr vert="horz" lIns="34290" tIns="34290" rIns="68580" bIns="34290" rtlCol="0" anchor="ctr"/>
          <a:lstStyle>
            <a:defPPr>
              <a:defRPr lang="en-US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lumMod val="65000"/>
                    <a:lumOff val="35000"/>
                  </a:schemeClr>
                </a:solidFill>
                <a:latin typeface="Arial Narrow" panose="020B0606020202030204" pitchFamily="34" charset="0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sz="900" b="0" i="0" u="none" strike="noStrike" kern="1200" cap="none" spc="0" normalizeH="0" baseline="0" noProof="0" smtClean="0">
                <a:ln>
                  <a:noFill/>
                </a:ln>
                <a:solidFill>
                  <a:srgbClr val="244472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Seminar HO CIRED: i HKIE: Novi provedbeni propisi u distribucijskom sustavu, Zagreb, 5. travnja, 2018.</a:t>
            </a:r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srgbClr val="244472"/>
              </a:solidFill>
              <a:effectLst/>
              <a:uLnTx/>
              <a:uFillTx/>
              <a:latin typeface="Arial Narrow" panose="020B060602020203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092472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Macbook Mock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628650" y="294787"/>
            <a:ext cx="7886700" cy="915035"/>
          </a:xfrm>
        </p:spPr>
        <p:txBody>
          <a:bodyPr/>
          <a:lstStyle>
            <a:lvl1pPr algn="ctr"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8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28950" y="1026302"/>
            <a:ext cx="3086100" cy="365125"/>
          </a:xfrm>
        </p:spPr>
        <p:txBody>
          <a:bodyPr/>
          <a:lstStyle>
            <a:lvl1pPr>
              <a:defRPr sz="1200"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Century Gothic" pitchFamily="34" charset="0"/>
              <a:ea typeface="+mn-ea"/>
              <a:cs typeface="+mn-cs"/>
            </a:endParaRPr>
          </a:p>
        </p:txBody>
      </p:sp>
      <p:sp>
        <p:nvSpPr>
          <p:cNvPr id="9" name="Oval 8"/>
          <p:cNvSpPr/>
          <p:nvPr userDrawn="1"/>
        </p:nvSpPr>
        <p:spPr>
          <a:xfrm>
            <a:off x="8570176" y="6230592"/>
            <a:ext cx="387116" cy="516155"/>
          </a:xfrm>
          <a:prstGeom prst="ellipse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 Narrow"/>
              <a:ea typeface="+mn-ea"/>
              <a:cs typeface="+mn-cs"/>
            </a:endParaRPr>
          </a:p>
        </p:txBody>
      </p:sp>
      <p:sp>
        <p:nvSpPr>
          <p:cNvPr id="10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383465" y="6306106"/>
            <a:ext cx="760535" cy="365125"/>
          </a:xfrm>
        </p:spPr>
        <p:txBody>
          <a:bodyPr/>
          <a:lstStyle>
            <a:lvl1pPr algn="ctr">
              <a:defRPr sz="1350" b="1">
                <a:solidFill>
                  <a:schemeClr val="accent2"/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FC2BE4D-41C5-4BA7-AAA9-F5DFA07902B2}" type="slidenum">
              <a:rPr kumimoji="0" lang="en-US" sz="1350" b="1" i="0" u="none" strike="noStrike" kern="1200" cap="none" spc="0" normalizeH="0" baseline="0" noProof="0" smtClean="0">
                <a:ln>
                  <a:noFill/>
                </a:ln>
                <a:solidFill>
                  <a:srgbClr val="BF0000"/>
                </a:solidFill>
                <a:effectLst/>
                <a:uLnTx/>
                <a:uFillTx/>
                <a:latin typeface="Century Gothic" pitchFamily="34" charset="0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350" b="1" i="0" u="none" strike="noStrike" kern="1200" cap="none" spc="0" normalizeH="0" baseline="0" noProof="0">
              <a:ln>
                <a:noFill/>
              </a:ln>
              <a:solidFill>
                <a:srgbClr val="BF0000"/>
              </a:solidFill>
              <a:effectLst/>
              <a:uLnTx/>
              <a:uFillTx/>
              <a:latin typeface="Century Gothic" pitchFamily="34" charset="0"/>
              <a:ea typeface="+mn-ea"/>
              <a:cs typeface="+mn-cs"/>
            </a:endParaRPr>
          </a:p>
        </p:txBody>
      </p:sp>
      <p:sp>
        <p:nvSpPr>
          <p:cNvPr id="6" name="Picture Placeholder 13"/>
          <p:cNvSpPr>
            <a:spLocks noGrp="1"/>
          </p:cNvSpPr>
          <p:nvPr>
            <p:ph type="pic" sz="quarter" idx="13"/>
          </p:nvPr>
        </p:nvSpPr>
        <p:spPr>
          <a:xfrm>
            <a:off x="4636014" y="2475588"/>
            <a:ext cx="3200120" cy="2728496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15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1" name="Footer Placeholder 1"/>
          <p:cNvSpPr txBox="1">
            <a:spLocks/>
          </p:cNvSpPr>
          <p:nvPr userDrawn="1"/>
        </p:nvSpPr>
        <p:spPr>
          <a:xfrm>
            <a:off x="3986" y="6492876"/>
            <a:ext cx="4613202" cy="365125"/>
          </a:xfrm>
          <a:prstGeom prst="rect">
            <a:avLst/>
          </a:prstGeom>
        </p:spPr>
        <p:txBody>
          <a:bodyPr vert="horz" lIns="34290" tIns="34290" rIns="68580" bIns="34290" rtlCol="0" anchor="ctr"/>
          <a:lstStyle>
            <a:defPPr>
              <a:defRPr lang="en-US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lumMod val="65000"/>
                    <a:lumOff val="35000"/>
                  </a:schemeClr>
                </a:solidFill>
                <a:latin typeface="Arial Narrow" panose="020B0606020202030204" pitchFamily="34" charset="0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sz="900" b="0" i="0" u="none" strike="noStrike" kern="1200" cap="none" spc="0" normalizeH="0" baseline="0" noProof="0" smtClean="0">
                <a:ln>
                  <a:noFill/>
                </a:ln>
                <a:solidFill>
                  <a:srgbClr val="244472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Seminar HO CIRED: i HKIE: Novi provedbeni propisi u distribucijskom sustavu, Zagreb, 5. travnja, 2018.</a:t>
            </a:r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srgbClr val="244472"/>
              </a:solidFill>
              <a:effectLst/>
              <a:uLnTx/>
              <a:uFillTx/>
              <a:latin typeface="Arial Narrow" panose="020B060602020203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211729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phone &amp; Ipa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icture Placeholder 13"/>
          <p:cNvSpPr>
            <a:spLocks noGrp="1"/>
          </p:cNvSpPr>
          <p:nvPr>
            <p:ph type="pic" sz="quarter" idx="17"/>
          </p:nvPr>
        </p:nvSpPr>
        <p:spPr>
          <a:xfrm>
            <a:off x="2923726" y="3498029"/>
            <a:ext cx="792956" cy="1878806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15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628650" y="294787"/>
            <a:ext cx="7886700" cy="915035"/>
          </a:xfrm>
        </p:spPr>
        <p:txBody>
          <a:bodyPr/>
          <a:lstStyle>
            <a:lvl1pPr algn="ctr"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7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28950" y="1026302"/>
            <a:ext cx="3086100" cy="365125"/>
          </a:xfrm>
        </p:spPr>
        <p:txBody>
          <a:bodyPr/>
          <a:lstStyle>
            <a:lvl1pPr>
              <a:defRPr sz="1200"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Century Gothic" pitchFamily="34" charset="0"/>
              <a:ea typeface="+mn-ea"/>
              <a:cs typeface="+mn-cs"/>
            </a:endParaRPr>
          </a:p>
        </p:txBody>
      </p:sp>
      <p:sp>
        <p:nvSpPr>
          <p:cNvPr id="8" name="Oval 7"/>
          <p:cNvSpPr/>
          <p:nvPr userDrawn="1"/>
        </p:nvSpPr>
        <p:spPr>
          <a:xfrm>
            <a:off x="8570176" y="6230592"/>
            <a:ext cx="387116" cy="516155"/>
          </a:xfrm>
          <a:prstGeom prst="ellipse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 Narrow"/>
              <a:ea typeface="+mn-ea"/>
              <a:cs typeface="+mn-cs"/>
            </a:endParaRPr>
          </a:p>
        </p:txBody>
      </p:sp>
      <p:sp>
        <p:nvSpPr>
          <p:cNvPr id="9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383465" y="6306106"/>
            <a:ext cx="760535" cy="365125"/>
          </a:xfrm>
        </p:spPr>
        <p:txBody>
          <a:bodyPr/>
          <a:lstStyle>
            <a:lvl1pPr algn="ctr">
              <a:defRPr sz="1350" b="1">
                <a:solidFill>
                  <a:schemeClr val="accent2"/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FC2BE4D-41C5-4BA7-AAA9-F5DFA07902B2}" type="slidenum">
              <a:rPr kumimoji="0" lang="en-US" sz="1350" b="1" i="0" u="none" strike="noStrike" kern="1200" cap="none" spc="0" normalizeH="0" baseline="0" noProof="0" smtClean="0">
                <a:ln>
                  <a:noFill/>
                </a:ln>
                <a:solidFill>
                  <a:srgbClr val="BF0000"/>
                </a:solidFill>
                <a:effectLst/>
                <a:uLnTx/>
                <a:uFillTx/>
                <a:latin typeface="Century Gothic" pitchFamily="34" charset="0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350" b="1" i="0" u="none" strike="noStrike" kern="1200" cap="none" spc="0" normalizeH="0" baseline="0" noProof="0">
              <a:ln>
                <a:noFill/>
              </a:ln>
              <a:solidFill>
                <a:srgbClr val="BF0000"/>
              </a:solidFill>
              <a:effectLst/>
              <a:uLnTx/>
              <a:uFillTx/>
              <a:latin typeface="Century Gothic" pitchFamily="34" charset="0"/>
              <a:ea typeface="+mn-ea"/>
              <a:cs typeface="+mn-cs"/>
            </a:endParaRPr>
          </a:p>
        </p:txBody>
      </p:sp>
      <p:sp>
        <p:nvSpPr>
          <p:cNvPr id="10" name="Picture Placeholder 13"/>
          <p:cNvSpPr>
            <a:spLocks noGrp="1"/>
          </p:cNvSpPr>
          <p:nvPr>
            <p:ph type="pic" sz="quarter" idx="13"/>
          </p:nvPr>
        </p:nvSpPr>
        <p:spPr>
          <a:xfrm>
            <a:off x="1059657" y="2592251"/>
            <a:ext cx="1596611" cy="2835928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15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1" name="Footer Placeholder 1"/>
          <p:cNvSpPr txBox="1">
            <a:spLocks/>
          </p:cNvSpPr>
          <p:nvPr userDrawn="1"/>
        </p:nvSpPr>
        <p:spPr>
          <a:xfrm>
            <a:off x="3986" y="6492876"/>
            <a:ext cx="4613202" cy="365125"/>
          </a:xfrm>
          <a:prstGeom prst="rect">
            <a:avLst/>
          </a:prstGeom>
        </p:spPr>
        <p:txBody>
          <a:bodyPr vert="horz" lIns="34290" tIns="34290" rIns="68580" bIns="34290" rtlCol="0" anchor="ctr"/>
          <a:lstStyle>
            <a:defPPr>
              <a:defRPr lang="en-US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lumMod val="65000"/>
                    <a:lumOff val="35000"/>
                  </a:schemeClr>
                </a:solidFill>
                <a:latin typeface="Arial Narrow" panose="020B0606020202030204" pitchFamily="34" charset="0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sz="900" b="0" i="0" u="none" strike="noStrike" kern="1200" cap="none" spc="0" normalizeH="0" baseline="0" noProof="0" smtClean="0">
                <a:ln>
                  <a:noFill/>
                </a:ln>
                <a:solidFill>
                  <a:srgbClr val="244472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Seminar HO CIRED: i HKIE: Novi provedbeni propisi u distribucijskom sustavu, Zagreb, 5. travnja, 2018.</a:t>
            </a:r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srgbClr val="244472"/>
              </a:solidFill>
              <a:effectLst/>
              <a:uLnTx/>
              <a:uFillTx/>
              <a:latin typeface="Arial Narrow" panose="020B060602020203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319447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7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628650" y="294787"/>
            <a:ext cx="7886700" cy="915035"/>
          </a:xfrm>
        </p:spPr>
        <p:txBody>
          <a:bodyPr/>
          <a:lstStyle>
            <a:lvl1pPr algn="ctr"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8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28950" y="1026302"/>
            <a:ext cx="3086100" cy="365125"/>
          </a:xfrm>
        </p:spPr>
        <p:txBody>
          <a:bodyPr/>
          <a:lstStyle>
            <a:lvl1pPr>
              <a:defRPr sz="1200"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Century Gothic" pitchFamily="34" charset="0"/>
              <a:ea typeface="+mn-ea"/>
              <a:cs typeface="+mn-cs"/>
            </a:endParaRPr>
          </a:p>
        </p:txBody>
      </p:sp>
      <p:sp>
        <p:nvSpPr>
          <p:cNvPr id="9" name="Oval 8"/>
          <p:cNvSpPr/>
          <p:nvPr userDrawn="1"/>
        </p:nvSpPr>
        <p:spPr>
          <a:xfrm>
            <a:off x="8570176" y="6230592"/>
            <a:ext cx="387116" cy="516155"/>
          </a:xfrm>
          <a:prstGeom prst="ellipse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 Narrow"/>
              <a:ea typeface="+mn-ea"/>
              <a:cs typeface="+mn-cs"/>
            </a:endParaRPr>
          </a:p>
        </p:txBody>
      </p:sp>
      <p:sp>
        <p:nvSpPr>
          <p:cNvPr id="10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383465" y="6306106"/>
            <a:ext cx="760535" cy="365125"/>
          </a:xfrm>
        </p:spPr>
        <p:txBody>
          <a:bodyPr/>
          <a:lstStyle>
            <a:lvl1pPr algn="ctr">
              <a:defRPr sz="1350" b="1">
                <a:solidFill>
                  <a:schemeClr val="accent2"/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FC2BE4D-41C5-4BA7-AAA9-F5DFA07902B2}" type="slidenum">
              <a:rPr kumimoji="0" lang="en-US" sz="1350" b="1" i="0" u="none" strike="noStrike" kern="1200" cap="none" spc="0" normalizeH="0" baseline="0" noProof="0" smtClean="0">
                <a:ln>
                  <a:noFill/>
                </a:ln>
                <a:solidFill>
                  <a:srgbClr val="BF0000"/>
                </a:solidFill>
                <a:effectLst/>
                <a:uLnTx/>
                <a:uFillTx/>
                <a:latin typeface="Century Gothic" pitchFamily="34" charset="0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350" b="1" i="0" u="none" strike="noStrike" kern="1200" cap="none" spc="0" normalizeH="0" baseline="0" noProof="0">
              <a:ln>
                <a:noFill/>
              </a:ln>
              <a:solidFill>
                <a:srgbClr val="BF0000"/>
              </a:solidFill>
              <a:effectLst/>
              <a:uLnTx/>
              <a:uFillTx/>
              <a:latin typeface="Century Gothic" pitchFamily="34" charset="0"/>
              <a:ea typeface="+mn-ea"/>
              <a:cs typeface="+mn-cs"/>
            </a:endParaRPr>
          </a:p>
        </p:txBody>
      </p:sp>
      <p:sp>
        <p:nvSpPr>
          <p:cNvPr id="11" name="Picture Placeholder 13"/>
          <p:cNvSpPr>
            <a:spLocks noGrp="1"/>
          </p:cNvSpPr>
          <p:nvPr>
            <p:ph type="pic" sz="quarter" idx="13"/>
          </p:nvPr>
        </p:nvSpPr>
        <p:spPr>
          <a:xfrm>
            <a:off x="988359" y="2191872"/>
            <a:ext cx="1401856" cy="3281081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15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2" name="Footer Placeholder 1"/>
          <p:cNvSpPr txBox="1">
            <a:spLocks/>
          </p:cNvSpPr>
          <p:nvPr userDrawn="1"/>
        </p:nvSpPr>
        <p:spPr>
          <a:xfrm>
            <a:off x="3986" y="6492876"/>
            <a:ext cx="4613202" cy="365125"/>
          </a:xfrm>
          <a:prstGeom prst="rect">
            <a:avLst/>
          </a:prstGeom>
        </p:spPr>
        <p:txBody>
          <a:bodyPr vert="horz" lIns="34290" tIns="34290" rIns="68580" bIns="34290" rtlCol="0" anchor="ctr"/>
          <a:lstStyle>
            <a:defPPr>
              <a:defRPr lang="en-US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lumMod val="65000"/>
                    <a:lumOff val="35000"/>
                  </a:schemeClr>
                </a:solidFill>
                <a:latin typeface="Arial Narrow" panose="020B0606020202030204" pitchFamily="34" charset="0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sz="900" b="0" i="0" u="none" strike="noStrike" kern="1200" cap="none" spc="0" normalizeH="0" baseline="0" noProof="0" smtClean="0">
                <a:ln>
                  <a:noFill/>
                </a:ln>
                <a:solidFill>
                  <a:srgbClr val="244472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Seminar HO CIRED: i HKIE: Novi provedbeni propisi u distribucijskom sustavu, Zagreb, 5. travnja, 2018.</a:t>
            </a:r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srgbClr val="244472"/>
              </a:solidFill>
              <a:effectLst/>
              <a:uLnTx/>
              <a:uFillTx/>
              <a:latin typeface="Arial Narrow" panose="020B060602020203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824245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8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>
            <a:lvl1pPr>
              <a:defRPr sz="15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2" name="Picture Placeholder 11"/>
          <p:cNvSpPr>
            <a:spLocks noGrp="1"/>
          </p:cNvSpPr>
          <p:nvPr>
            <p:ph type="pic" sz="quarter" idx="11"/>
          </p:nvPr>
        </p:nvSpPr>
        <p:spPr>
          <a:xfrm>
            <a:off x="778973" y="1375115"/>
            <a:ext cx="2434081" cy="4309270"/>
          </a:xfrm>
        </p:spPr>
        <p:txBody>
          <a:bodyPr>
            <a:normAutofit/>
          </a:bodyPr>
          <a:lstStyle>
            <a:lvl1pPr>
              <a:defRPr sz="15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4" name="Footer Placeholder 1"/>
          <p:cNvSpPr>
            <a:spLocks noGrp="1"/>
          </p:cNvSpPr>
          <p:nvPr>
            <p:ph type="ftr" sz="quarter" idx="12"/>
          </p:nvPr>
        </p:nvSpPr>
        <p:spPr>
          <a:xfrm>
            <a:off x="3986" y="6492876"/>
            <a:ext cx="4613202" cy="365125"/>
          </a:xfrm>
        </p:spPr>
        <p:txBody>
          <a:bodyPr/>
          <a:lstStyle>
            <a:lvl1pPr>
              <a:defRPr>
                <a:latin typeface="Arial Narrow" panose="020B0606020202030204" pitchFamily="34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srgbClr val="244472"/>
              </a:solidFill>
              <a:effectLst/>
              <a:uLnTx/>
              <a:uFillTx/>
              <a:latin typeface="Arial Narrow" panose="020B060602020203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290506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E432AC-A00B-4AE0-9D92-6DC042CD7FA9}" type="datetime1">
              <a:rPr lang="sr-Latn-CS" smtClean="0"/>
              <a:pPr/>
              <a:t>29.11.2018</a:t>
            </a:fld>
            <a:endParaRPr lang="hr-H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D90E8B-62FF-4E66-A200-FEE34E05564D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FA3C71-ABDD-4451-B05E-98F2919C70A5}" type="datetime1">
              <a:rPr lang="sr-Latn-CS" smtClean="0"/>
              <a:pPr/>
              <a:t>29.11.2018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D90E8B-62FF-4E66-A200-FEE34E05564D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r-H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E19326-ADEC-472D-A7C5-DE0151D203E0}" type="datetime1">
              <a:rPr lang="sr-Latn-CS" smtClean="0"/>
              <a:pPr/>
              <a:t>29.11.2018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D90E8B-62FF-4E66-A200-FEE34E05564D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slideLayout" Target="../slideLayouts/slideLayout46.xml"/><Relationship Id="rId18" Type="http://schemas.openxmlformats.org/officeDocument/2006/relationships/slideLayout" Target="../slideLayouts/slideLayout51.xml"/><Relationship Id="rId26" Type="http://schemas.openxmlformats.org/officeDocument/2006/relationships/slideLayout" Target="../slideLayouts/slideLayout59.xml"/><Relationship Id="rId3" Type="http://schemas.openxmlformats.org/officeDocument/2006/relationships/slideLayout" Target="../slideLayouts/slideLayout36.xml"/><Relationship Id="rId21" Type="http://schemas.openxmlformats.org/officeDocument/2006/relationships/slideLayout" Target="../slideLayouts/slideLayout54.xml"/><Relationship Id="rId34" Type="http://schemas.openxmlformats.org/officeDocument/2006/relationships/slideLayout" Target="../slideLayouts/slideLayout67.xml"/><Relationship Id="rId7" Type="http://schemas.openxmlformats.org/officeDocument/2006/relationships/slideLayout" Target="../slideLayouts/slideLayout40.xml"/><Relationship Id="rId12" Type="http://schemas.openxmlformats.org/officeDocument/2006/relationships/slideLayout" Target="../slideLayouts/slideLayout45.xml"/><Relationship Id="rId17" Type="http://schemas.openxmlformats.org/officeDocument/2006/relationships/slideLayout" Target="../slideLayouts/slideLayout50.xml"/><Relationship Id="rId25" Type="http://schemas.openxmlformats.org/officeDocument/2006/relationships/slideLayout" Target="../slideLayouts/slideLayout58.xml"/><Relationship Id="rId33" Type="http://schemas.openxmlformats.org/officeDocument/2006/relationships/slideLayout" Target="../slideLayouts/slideLayout66.xml"/><Relationship Id="rId2" Type="http://schemas.openxmlformats.org/officeDocument/2006/relationships/slideLayout" Target="../slideLayouts/slideLayout35.xml"/><Relationship Id="rId16" Type="http://schemas.openxmlformats.org/officeDocument/2006/relationships/slideLayout" Target="../slideLayouts/slideLayout49.xml"/><Relationship Id="rId20" Type="http://schemas.openxmlformats.org/officeDocument/2006/relationships/slideLayout" Target="../slideLayouts/slideLayout53.xml"/><Relationship Id="rId29" Type="http://schemas.openxmlformats.org/officeDocument/2006/relationships/slideLayout" Target="../slideLayouts/slideLayout62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24" Type="http://schemas.openxmlformats.org/officeDocument/2006/relationships/slideLayout" Target="../slideLayouts/slideLayout57.xml"/><Relationship Id="rId32" Type="http://schemas.openxmlformats.org/officeDocument/2006/relationships/slideLayout" Target="../slideLayouts/slideLayout65.xml"/><Relationship Id="rId5" Type="http://schemas.openxmlformats.org/officeDocument/2006/relationships/slideLayout" Target="../slideLayouts/slideLayout38.xml"/><Relationship Id="rId15" Type="http://schemas.openxmlformats.org/officeDocument/2006/relationships/slideLayout" Target="../slideLayouts/slideLayout48.xml"/><Relationship Id="rId23" Type="http://schemas.openxmlformats.org/officeDocument/2006/relationships/slideLayout" Target="../slideLayouts/slideLayout56.xml"/><Relationship Id="rId28" Type="http://schemas.openxmlformats.org/officeDocument/2006/relationships/slideLayout" Target="../slideLayouts/slideLayout61.xml"/><Relationship Id="rId36" Type="http://schemas.openxmlformats.org/officeDocument/2006/relationships/theme" Target="../theme/theme4.xml"/><Relationship Id="rId10" Type="http://schemas.openxmlformats.org/officeDocument/2006/relationships/slideLayout" Target="../slideLayouts/slideLayout43.xml"/><Relationship Id="rId19" Type="http://schemas.openxmlformats.org/officeDocument/2006/relationships/slideLayout" Target="../slideLayouts/slideLayout52.xml"/><Relationship Id="rId31" Type="http://schemas.openxmlformats.org/officeDocument/2006/relationships/slideLayout" Target="../slideLayouts/slideLayout64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Relationship Id="rId14" Type="http://schemas.openxmlformats.org/officeDocument/2006/relationships/slideLayout" Target="../slideLayouts/slideLayout47.xml"/><Relationship Id="rId22" Type="http://schemas.openxmlformats.org/officeDocument/2006/relationships/slideLayout" Target="../slideLayouts/slideLayout55.xml"/><Relationship Id="rId27" Type="http://schemas.openxmlformats.org/officeDocument/2006/relationships/slideLayout" Target="../slideLayouts/slideLayout60.xml"/><Relationship Id="rId30" Type="http://schemas.openxmlformats.org/officeDocument/2006/relationships/slideLayout" Target="../slideLayouts/slideLayout63.xml"/><Relationship Id="rId35" Type="http://schemas.openxmlformats.org/officeDocument/2006/relationships/slideLayout" Target="../slideLayouts/slideLayout6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CB4987-1982-4A6B-9CA3-F8EFDF269F13}" type="datetime1">
              <a:rPr lang="sr-Latn-CS" smtClean="0"/>
              <a:pPr/>
              <a:t>29.11.2018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D90E8B-62FF-4E66-A200-FEE34E05564D}" type="slidenum">
              <a:rPr lang="hr-HR" smtClean="0"/>
              <a:pPr/>
              <a:t>‹#›</a:t>
            </a:fld>
            <a:endParaRPr lang="hr-H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C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0542112-C54D-4576-922E-0F57171140FB}" type="datetimeFigureOut">
              <a:rPr kumimoji="0" lang="hr-H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29.11.2018.</a:t>
            </a:fld>
            <a:endParaRPr kumimoji="0" lang="hr-H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hr-H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A56F856-CBFB-44FD-BD57-FD86F73E6CFB}" type="slidenum">
              <a:rPr kumimoji="0" lang="hr-H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hr-H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464702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68D38A7-9D03-4726-B001-2D8493043B49}" type="datetimeFigureOut">
              <a:rPr kumimoji="0" lang="hr-H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29.11.2018.</a:t>
            </a:fld>
            <a:endParaRPr kumimoji="0" lang="hr-H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hr-H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A4A281C-A2F6-40DC-B5A6-BCF386B5205B}" type="slidenum">
              <a:rPr kumimoji="0" lang="hr-H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hr-H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14895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2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7" y="6356352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9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6EDF142-8AB6-4C47-AF2B-75D0E30D23B9}" type="datetime1">
              <a:rPr kumimoji="0" lang="hr-HR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Century Gothic" pitchFamily="34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29.11.2018.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Century Gothic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165" y="6356352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9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Century Gothic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9" y="6356352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9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FC2BE4D-41C5-4BA7-AAA9-F5DFA07902B2}" type="slidenum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Century Gothic" pitchFamily="34" charset="0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Century Gothic" pitchFamily="34" charset="0"/>
              <a:ea typeface="+mn-ea"/>
              <a:cs typeface="+mn-cs"/>
            </a:endParaRPr>
          </a:p>
        </p:txBody>
      </p:sp>
      <p:sp>
        <p:nvSpPr>
          <p:cNvPr id="7" name="Oval 6"/>
          <p:cNvSpPr/>
          <p:nvPr/>
        </p:nvSpPr>
        <p:spPr>
          <a:xfrm>
            <a:off x="8457761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 Narrow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20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 Narrow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370607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  <p:sldLayoutId id="2147483696" r:id="rId12"/>
    <p:sldLayoutId id="2147483697" r:id="rId13"/>
    <p:sldLayoutId id="2147483698" r:id="rId14"/>
    <p:sldLayoutId id="2147483699" r:id="rId15"/>
    <p:sldLayoutId id="2147483700" r:id="rId16"/>
    <p:sldLayoutId id="2147483701" r:id="rId17"/>
    <p:sldLayoutId id="2147483702" r:id="rId18"/>
    <p:sldLayoutId id="2147483703" r:id="rId19"/>
    <p:sldLayoutId id="2147483704" r:id="rId20"/>
    <p:sldLayoutId id="2147483705" r:id="rId21"/>
    <p:sldLayoutId id="2147483706" r:id="rId22"/>
    <p:sldLayoutId id="2147483707" r:id="rId23"/>
    <p:sldLayoutId id="2147483708" r:id="rId24"/>
    <p:sldLayoutId id="2147483709" r:id="rId25"/>
    <p:sldLayoutId id="2147483710" r:id="rId26"/>
    <p:sldLayoutId id="2147483711" r:id="rId27"/>
    <p:sldLayoutId id="2147483712" r:id="rId28"/>
    <p:sldLayoutId id="2147483713" r:id="rId29"/>
    <p:sldLayoutId id="2147483714" r:id="rId30"/>
    <p:sldLayoutId id="2147483715" r:id="rId31"/>
    <p:sldLayoutId id="2147483716" r:id="rId32"/>
    <p:sldLayoutId id="2147483717" r:id="rId33"/>
    <p:sldLayoutId id="2147483718" r:id="rId34"/>
    <p:sldLayoutId id="2147483719" r:id="rId35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hf hdr="0" ftr="0" dt="0"/>
  <p:txStyles>
    <p:titleStyle>
      <a:lvl1pPr algn="ctr" defTabSz="685800" rtl="0" eaLnBrk="1" latinLnBrk="0" hangingPunct="1">
        <a:lnSpc>
          <a:spcPts val="4350"/>
        </a:lnSpc>
        <a:spcBef>
          <a:spcPct val="0"/>
        </a:spcBef>
        <a:buNone/>
        <a:defRPr sz="405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257175" indent="-257175" algn="l" defTabSz="685800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557213" indent="-214313" algn="l" defTabSz="685800" rtl="0" eaLnBrk="1" latinLnBrk="0" hangingPunct="1">
        <a:spcBef>
          <a:spcPct val="20000"/>
        </a:spcBef>
        <a:buFont typeface="Courier New" pitchFamily="49" charset="0"/>
        <a:buChar char="o"/>
        <a:defRPr sz="12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8572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2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200150" indent="-171450" algn="l" defTabSz="685800" rtl="0" eaLnBrk="1" latinLnBrk="0" hangingPunct="1">
        <a:spcBef>
          <a:spcPct val="20000"/>
        </a:spcBef>
        <a:buFont typeface="Courier New" pitchFamily="49" charset="0"/>
        <a:buChar char="o"/>
        <a:defRPr sz="12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15430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2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1885950" indent="-171450" algn="l" defTabSz="685800" rtl="0" eaLnBrk="1" latinLnBrk="0" hangingPunct="1">
        <a:spcBef>
          <a:spcPct val="20000"/>
        </a:spcBef>
        <a:buFont typeface="Courier New" pitchFamily="49" charset="0"/>
        <a:buChar char="o"/>
        <a:defRPr sz="12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2288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2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2571750" indent="-171450" algn="l" defTabSz="685800" rtl="0" eaLnBrk="1" latinLnBrk="0" hangingPunct="1">
        <a:spcBef>
          <a:spcPct val="20000"/>
        </a:spcBef>
        <a:buFont typeface="Courier New" pitchFamily="49" charset="0"/>
        <a:buChar char="o"/>
        <a:defRPr sz="12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29146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2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2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2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2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2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24.xml"/><Relationship Id="rId4" Type="http://schemas.openxmlformats.org/officeDocument/2006/relationships/image" Target="../media/image6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24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24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24.xml"/><Relationship Id="rId4" Type="http://schemas.openxmlformats.org/officeDocument/2006/relationships/image" Target="../media/image7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24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2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18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24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24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24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24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24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24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24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24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24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3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2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2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2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4.xml"/><Relationship Id="rId4" Type="http://schemas.openxmlformats.org/officeDocument/2006/relationships/image" Target="../media/image3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2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2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2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D90E8B-62FF-4E66-A200-FEE34E05564D}" type="slidenum">
              <a:rPr lang="hr-HR" smtClean="0"/>
              <a:pPr/>
              <a:t>1</a:t>
            </a:fld>
            <a:endParaRPr lang="hr-HR"/>
          </a:p>
        </p:txBody>
      </p:sp>
      <p:sp>
        <p:nvSpPr>
          <p:cNvPr id="4" name="Title 3"/>
          <p:cNvSpPr>
            <a:spLocks noGrp="1"/>
          </p:cNvSpPr>
          <p:nvPr>
            <p:ph type="title" idx="4294967295"/>
          </p:nvPr>
        </p:nvSpPr>
        <p:spPr>
          <a:xfrm>
            <a:off x="1045824" y="-11289"/>
            <a:ext cx="6694488" cy="969962"/>
          </a:xfrm>
        </p:spPr>
        <p:txBody>
          <a:bodyPr>
            <a:noAutofit/>
          </a:bodyPr>
          <a:lstStyle/>
          <a:p>
            <a:r>
              <a:rPr lang="hr-HR" sz="1600" b="1" spc="-180" dirty="0">
                <a:latin typeface="Arial" pitchFamily="34" charset="0"/>
                <a:cs typeface="Arial" pitchFamily="34" charset="0"/>
              </a:rPr>
              <a:t/>
            </a:r>
            <a:br>
              <a:rPr lang="hr-HR" sz="1600" b="1" spc="-180" dirty="0">
                <a:latin typeface="Arial" pitchFamily="34" charset="0"/>
                <a:cs typeface="Arial" pitchFamily="34" charset="0"/>
              </a:rPr>
            </a:br>
            <a:r>
              <a:rPr lang="hr-HR" sz="1600" b="1" spc="-180" dirty="0">
                <a:latin typeface="Arial" pitchFamily="34" charset="0"/>
                <a:cs typeface="Arial" pitchFamily="34" charset="0"/>
              </a:rPr>
              <a:t/>
            </a:r>
            <a:br>
              <a:rPr lang="hr-HR" sz="1600" b="1" spc="-180" dirty="0">
                <a:latin typeface="Arial" pitchFamily="34" charset="0"/>
                <a:cs typeface="Arial" pitchFamily="34" charset="0"/>
              </a:rPr>
            </a:br>
            <a:r>
              <a:rPr lang="hr-HR" sz="1200" dirty="0">
                <a:latin typeface="Arial" pitchFamily="34" charset="0"/>
                <a:cs typeface="Arial" pitchFamily="34" charset="0"/>
              </a:rPr>
              <a:t>Seminar</a:t>
            </a:r>
            <a:r>
              <a:rPr lang="hr-HR" sz="1600" b="1" spc="-180" dirty="0">
                <a:latin typeface="Arial" pitchFamily="34" charset="0"/>
                <a:cs typeface="Arial" pitchFamily="34" charset="0"/>
              </a:rPr>
              <a:t/>
            </a:r>
            <a:br>
              <a:rPr lang="hr-HR" sz="1600" b="1" spc="-180" dirty="0">
                <a:latin typeface="Arial" pitchFamily="34" charset="0"/>
                <a:cs typeface="Arial" pitchFamily="34" charset="0"/>
              </a:rPr>
            </a:br>
            <a:r>
              <a:rPr lang="hr-HR" sz="1600" b="1" spc="-180" dirty="0">
                <a:latin typeface="Arial" pitchFamily="34" charset="0"/>
                <a:cs typeface="Arial" pitchFamily="34" charset="0"/>
              </a:rPr>
              <a:t>  </a:t>
            </a:r>
            <a:r>
              <a:rPr lang="hr-HR" sz="1600" b="1" spc="-60" dirty="0">
                <a:latin typeface="Arial" pitchFamily="34" charset="0"/>
                <a:cs typeface="Arial" pitchFamily="34" charset="0"/>
              </a:rPr>
              <a:t>ZAKON O OBNOVLJIVIM IZVORIMA ENERGIJE </a:t>
            </a:r>
            <a:br>
              <a:rPr lang="hr-HR" sz="1600" b="1" spc="-60" dirty="0">
                <a:latin typeface="Arial" pitchFamily="34" charset="0"/>
                <a:cs typeface="Arial" pitchFamily="34" charset="0"/>
              </a:rPr>
            </a:br>
            <a:r>
              <a:rPr lang="hr-HR" sz="1600" b="1" spc="-60">
                <a:latin typeface="Arial" pitchFamily="34" charset="0"/>
                <a:cs typeface="Arial" pitchFamily="34" charset="0"/>
              </a:rPr>
              <a:t>I </a:t>
            </a:r>
            <a:r>
              <a:rPr lang="hr-HR" sz="1600" b="1" spc="-60" smtClean="0">
                <a:latin typeface="Arial" pitchFamily="34" charset="0"/>
                <a:cs typeface="Arial" pitchFamily="34" charset="0"/>
              </a:rPr>
              <a:t>VISOKOUČINKOVITOJ </a:t>
            </a:r>
            <a:r>
              <a:rPr lang="hr-HR" sz="1600" b="1" spc="-60" dirty="0">
                <a:latin typeface="Arial" pitchFamily="34" charset="0"/>
                <a:cs typeface="Arial" pitchFamily="34" charset="0"/>
              </a:rPr>
              <a:t>KOGENERACIJI</a:t>
            </a:r>
            <a:r>
              <a:rPr lang="hr-HR" sz="1600" b="1" spc="-100" dirty="0">
                <a:latin typeface="Arial" pitchFamily="34" charset="0"/>
                <a:cs typeface="Arial" pitchFamily="34" charset="0"/>
              </a:rPr>
              <a:t/>
            </a:r>
            <a:br>
              <a:rPr lang="hr-HR" sz="1600" b="1" spc="-100" dirty="0">
                <a:latin typeface="Arial" pitchFamily="34" charset="0"/>
                <a:cs typeface="Arial" pitchFamily="34" charset="0"/>
              </a:rPr>
            </a:br>
            <a:r>
              <a:rPr lang="hr-HR" sz="1200" dirty="0">
                <a:latin typeface="Arial" pitchFamily="34" charset="0"/>
                <a:cs typeface="Arial" pitchFamily="34" charset="0"/>
              </a:rPr>
              <a:t>29. studenoga 2018.</a:t>
            </a:r>
            <a:r>
              <a:rPr lang="hr-HR" sz="1800" b="1" spc="-100" dirty="0">
                <a:latin typeface="Arial" pitchFamily="34" charset="0"/>
                <a:cs typeface="Arial" pitchFamily="34" charset="0"/>
              </a:rPr>
              <a:t/>
            </a:r>
            <a:br>
              <a:rPr lang="hr-HR" sz="1800" b="1" spc="-100" dirty="0">
                <a:latin typeface="Arial" pitchFamily="34" charset="0"/>
                <a:cs typeface="Arial" pitchFamily="34" charset="0"/>
              </a:rPr>
            </a:br>
            <a:r>
              <a:rPr lang="hr-HR" sz="1800" b="1" spc="-100" dirty="0">
                <a:latin typeface="Arial" pitchFamily="34" charset="0"/>
                <a:cs typeface="Arial" pitchFamily="34" charset="0"/>
              </a:rPr>
              <a:t>	</a:t>
            </a:r>
            <a:r>
              <a:rPr lang="hr-HR" sz="1800" b="1" dirty="0">
                <a:solidFill>
                  <a:srgbClr val="1B10AC"/>
                </a:solidFill>
                <a:latin typeface="Arial" pitchFamily="34" charset="0"/>
                <a:cs typeface="Arial" pitchFamily="34" charset="0"/>
              </a:rPr>
              <a:t>		</a:t>
            </a:r>
            <a:r>
              <a:rPr lang="hr-HR" sz="1600" dirty="0">
                <a:solidFill>
                  <a:srgbClr val="1B10AC"/>
                </a:solidFill>
                <a:latin typeface="Arial" pitchFamily="34" charset="0"/>
                <a:cs typeface="Arial" pitchFamily="34" charset="0"/>
              </a:rPr>
              <a:t> 			 </a:t>
            </a:r>
            <a:r>
              <a:rPr lang="hr-HR" sz="18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hr-HR" sz="20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		           </a:t>
            </a:r>
          </a:p>
        </p:txBody>
      </p:sp>
      <p:sp>
        <p:nvSpPr>
          <p:cNvPr id="12" name="Content Placeholder 11"/>
          <p:cNvSpPr>
            <a:spLocks noGrp="1"/>
          </p:cNvSpPr>
          <p:nvPr>
            <p:ph idx="4294967295"/>
          </p:nvPr>
        </p:nvSpPr>
        <p:spPr>
          <a:xfrm>
            <a:off x="0" y="1412875"/>
            <a:ext cx="9144000" cy="5445125"/>
          </a:xfrm>
          <a:ln>
            <a:solidFill>
              <a:schemeClr val="bg1"/>
            </a:solidFill>
          </a:ln>
        </p:spPr>
        <p:txBody>
          <a:bodyPr/>
          <a:lstStyle/>
          <a:p>
            <a:pPr algn="ctr"/>
            <a:endParaRPr lang="hr-HR" dirty="0"/>
          </a:p>
          <a:p>
            <a:pPr marL="0" indent="0" algn="ctr">
              <a:buNone/>
            </a:pPr>
            <a:r>
              <a:rPr lang="hr-HR" b="1" dirty="0" smtClean="0"/>
              <a:t>UTJECAJ OIE NA DISTRIBUCIJSKU MREŽU</a:t>
            </a:r>
            <a:endParaRPr lang="hr-HR" b="1" dirty="0"/>
          </a:p>
          <a:p>
            <a:pPr marL="0" indent="0" algn="ctr">
              <a:buNone/>
            </a:pPr>
            <a:r>
              <a:rPr lang="hr-HR" dirty="0" smtClean="0"/>
              <a:t>Ivan </a:t>
            </a:r>
            <a:r>
              <a:rPr lang="hr-HR" dirty="0" smtClean="0"/>
              <a:t>Radošević</a:t>
            </a:r>
          </a:p>
          <a:p>
            <a:pPr marL="0" indent="0" algn="ctr">
              <a:buNone/>
            </a:pPr>
            <a:endParaRPr lang="hr-HR" dirty="0"/>
          </a:p>
          <a:p>
            <a:pPr marL="0" indent="0" algn="ctr">
              <a:buNone/>
            </a:pPr>
            <a:r>
              <a:rPr lang="hr-HR" dirty="0" smtClean="0"/>
              <a:t>HEP ODS</a:t>
            </a:r>
          </a:p>
          <a:p>
            <a:pPr marL="0" indent="0" algn="ctr">
              <a:buNone/>
            </a:pPr>
            <a:r>
              <a:rPr lang="hr-HR" dirty="0" smtClean="0"/>
              <a:t>Sektor za vođenje sustava</a:t>
            </a:r>
            <a:endParaRPr lang="hr-HR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-10533" y="887857"/>
            <a:ext cx="9144000" cy="1588"/>
          </a:xfrm>
          <a:prstGeom prst="line">
            <a:avLst/>
          </a:prstGeom>
          <a:ln w="127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3" descr="HKIE logotip PLAVI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352" y="138986"/>
            <a:ext cx="1316411" cy="6893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25267"/>
            <a:ext cx="1013157" cy="63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95536" y="1124744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hr-HR" sz="3600" dirty="0" smtClean="0"/>
              <a:t>2.4</a:t>
            </a:r>
            <a:r>
              <a:rPr lang="hr-HR" sz="3600" dirty="0"/>
              <a:t>. Odziv potrošnje (</a:t>
            </a:r>
            <a:r>
              <a:rPr lang="hr-HR" sz="3600" dirty="0" err="1"/>
              <a:t>Demand</a:t>
            </a:r>
            <a:r>
              <a:rPr lang="hr-HR" sz="3600" dirty="0"/>
              <a:t> </a:t>
            </a:r>
            <a:r>
              <a:rPr lang="hr-HR" sz="3600" dirty="0" err="1" smtClean="0"/>
              <a:t>response</a:t>
            </a:r>
            <a:r>
              <a:rPr lang="hr-HR" sz="3600" dirty="0" smtClean="0"/>
              <a:t>)</a:t>
            </a:r>
            <a:endParaRPr lang="hr-HR" sz="3600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67544" y="2420888"/>
            <a:ext cx="8157592" cy="4320480"/>
          </a:xfrm>
        </p:spPr>
        <p:txBody>
          <a:bodyPr/>
          <a:lstStyle/>
          <a:p>
            <a:pPr>
              <a:buFontTx/>
              <a:buChar char="-"/>
            </a:pPr>
            <a:r>
              <a:rPr lang="hr-HR" dirty="0" smtClean="0"/>
              <a:t>Odziv na tržišne signale</a:t>
            </a:r>
          </a:p>
          <a:p>
            <a:pPr>
              <a:buFontTx/>
              <a:buChar char="-"/>
            </a:pPr>
            <a:r>
              <a:rPr lang="hr-HR" dirty="0" smtClean="0"/>
              <a:t>Aktiviranje usluge sustavu</a:t>
            </a:r>
          </a:p>
          <a:p>
            <a:pPr>
              <a:buFontTx/>
              <a:buChar char="-"/>
            </a:pPr>
            <a:endParaRPr lang="hr-HR" dirty="0"/>
          </a:p>
          <a:p>
            <a:pPr marL="0" indent="0">
              <a:buNone/>
            </a:pPr>
            <a:r>
              <a:rPr lang="hr-HR" dirty="0" smtClean="0"/>
              <a:t>Nužna krivulja očekivane potrošnje</a:t>
            </a:r>
          </a:p>
        </p:txBody>
      </p:sp>
      <p:sp>
        <p:nvSpPr>
          <p:cNvPr id="6" name="Title 3"/>
          <p:cNvSpPr txBox="1">
            <a:spLocks/>
          </p:cNvSpPr>
          <p:nvPr/>
        </p:nvSpPr>
        <p:spPr>
          <a:xfrm>
            <a:off x="1051886" y="142505"/>
            <a:ext cx="6694488" cy="68933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/>
            <a:r>
              <a:rPr kumimoji="0" lang="hr-HR" sz="1600" b="1" i="0" u="none" strike="noStrike" kern="1200" cap="none" spc="-18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/>
            </a:r>
            <a:br>
              <a:rPr kumimoji="0" lang="hr-HR" sz="1600" b="1" i="0" u="none" strike="noStrike" kern="1200" cap="none" spc="-18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</a:br>
            <a:r>
              <a:rPr kumimoji="0" lang="hr-HR" sz="1600" b="1" i="0" u="none" strike="noStrike" kern="1200" cap="none" spc="-18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/>
            </a:r>
            <a:br>
              <a:rPr kumimoji="0" lang="hr-HR" sz="1600" b="1" i="0" u="none" strike="noStrike" kern="1200" cap="none" spc="-18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</a:br>
            <a:r>
              <a:rPr kumimoji="0" lang="hr-HR" sz="1800" b="1" i="0" u="none" strike="noStrike" kern="1200" cap="none" spc="-18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 </a:t>
            </a:r>
            <a:r>
              <a:rPr lang="hr-HR" sz="1800" b="1" dirty="0">
                <a:latin typeface="Arial" pitchFamily="34" charset="0"/>
                <a:cs typeface="Arial" pitchFamily="34" charset="0"/>
              </a:rPr>
              <a:t>UTJECAJ OIE NA DISTRIBUCIJSKU MREŽU</a:t>
            </a:r>
            <a:r>
              <a:rPr lang="hr-HR" sz="1600" b="1" spc="-100" dirty="0">
                <a:latin typeface="Arial" pitchFamily="34" charset="0"/>
                <a:cs typeface="Arial" pitchFamily="34" charset="0"/>
              </a:rPr>
              <a:t/>
            </a:r>
            <a:br>
              <a:rPr lang="hr-HR" sz="1600" b="1" spc="-100" dirty="0">
                <a:latin typeface="Arial" pitchFamily="34" charset="0"/>
                <a:cs typeface="Arial" pitchFamily="34" charset="0"/>
              </a:rPr>
            </a:br>
            <a:r>
              <a:rPr lang="hr-HR" sz="1800" b="1" cap="small" dirty="0">
                <a:latin typeface="Arial" pitchFamily="34" charset="0"/>
                <a:cs typeface="Arial" pitchFamily="34" charset="0"/>
              </a:rPr>
              <a:t>Ivan </a:t>
            </a:r>
            <a:r>
              <a:rPr lang="hr-HR" sz="1800" b="1" cap="small" dirty="0" smtClean="0">
                <a:latin typeface="Arial" pitchFamily="34" charset="0"/>
                <a:cs typeface="Arial" pitchFamily="34" charset="0"/>
              </a:rPr>
              <a:t>Radošević</a:t>
            </a:r>
            <a:r>
              <a:rPr lang="hr-HR" sz="1800" b="1" spc="-1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hr-HR" sz="1800" b="1" spc="-100" dirty="0" smtClean="0">
                <a:latin typeface="Arial" pitchFamily="34" charset="0"/>
                <a:cs typeface="Arial" pitchFamily="34" charset="0"/>
              </a:rPr>
            </a:br>
            <a:r>
              <a:rPr kumimoji="0" lang="hr-HR" sz="1800" b="1" i="0" u="none" strike="noStrike" kern="1200" cap="none" spc="-10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	</a:t>
            </a:r>
            <a:r>
              <a:rPr kumimoji="0" lang="hr-HR" sz="1800" b="1" i="0" u="none" strike="noStrike" kern="1200" cap="none" spc="0" normalizeH="0" baseline="0" noProof="0" dirty="0">
                <a:ln>
                  <a:noFill/>
                </a:ln>
                <a:solidFill>
                  <a:srgbClr val="1B10AC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		</a:t>
            </a:r>
            <a:r>
              <a:rPr kumimoji="0" lang="hr-HR" sz="1600" b="0" i="0" u="none" strike="noStrike" kern="1200" cap="none" spc="0" normalizeH="0" baseline="0" noProof="0" dirty="0">
                <a:ln>
                  <a:noFill/>
                </a:ln>
                <a:solidFill>
                  <a:srgbClr val="1B10AC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			 </a:t>
            </a:r>
            <a:r>
              <a:rPr kumimoji="0" lang="hr-HR" sz="18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	</a:t>
            </a:r>
            <a:r>
              <a:rPr kumimoji="0" lang="hr-HR" sz="20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		           </a:t>
            </a:r>
          </a:p>
        </p:txBody>
      </p:sp>
      <p:pic>
        <p:nvPicPr>
          <p:cNvPr id="7" name="Picture 2" descr="CIRED_logo color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3" y="238292"/>
            <a:ext cx="938321" cy="5900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3" descr="HKIE logotip PLAVI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352" y="138986"/>
            <a:ext cx="1316411" cy="6893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9" name="Straight Connector 8"/>
          <p:cNvCxnSpPr/>
          <p:nvPr/>
        </p:nvCxnSpPr>
        <p:spPr>
          <a:xfrm>
            <a:off x="-10533" y="887857"/>
            <a:ext cx="9144000" cy="1588"/>
          </a:xfrm>
          <a:prstGeom prst="line">
            <a:avLst/>
          </a:prstGeom>
          <a:ln w="127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979473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95536" y="1124744"/>
            <a:ext cx="8229600" cy="1008112"/>
          </a:xfrm>
        </p:spPr>
        <p:txBody>
          <a:bodyPr>
            <a:normAutofit/>
          </a:bodyPr>
          <a:lstStyle/>
          <a:p>
            <a:pPr algn="l"/>
            <a:r>
              <a:rPr lang="hr-HR" sz="3600" dirty="0" smtClean="0"/>
              <a:t>2.5</a:t>
            </a:r>
            <a:r>
              <a:rPr lang="hr-HR" sz="3600" dirty="0"/>
              <a:t>.</a:t>
            </a:r>
            <a:r>
              <a:rPr lang="hr-HR" dirty="0"/>
              <a:t> </a:t>
            </a:r>
            <a:r>
              <a:rPr lang="hr-HR" sz="3600" dirty="0"/>
              <a:t>Sustav</a:t>
            </a:r>
            <a:r>
              <a:rPr lang="hr-HR" dirty="0"/>
              <a:t> </a:t>
            </a:r>
            <a:r>
              <a:rPr lang="hr-HR" sz="3600" dirty="0"/>
              <a:t>naprednog mjerenja </a:t>
            </a:r>
            <a:endParaRPr lang="hr-HR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67544" y="2420888"/>
            <a:ext cx="8157592" cy="4320480"/>
          </a:xfrm>
        </p:spPr>
        <p:txBody>
          <a:bodyPr/>
          <a:lstStyle/>
          <a:p>
            <a:pPr>
              <a:buFontTx/>
              <a:buChar char="-"/>
            </a:pPr>
            <a:r>
              <a:rPr lang="hr-HR" dirty="0" smtClean="0"/>
              <a:t>Primjena naprednih mjernih uređaja</a:t>
            </a:r>
          </a:p>
          <a:p>
            <a:pPr>
              <a:buFontTx/>
              <a:buChar char="-"/>
            </a:pPr>
            <a:r>
              <a:rPr lang="hr-HR" dirty="0" smtClean="0"/>
              <a:t>Dvosmjerna komunikacija u realnom vremenu</a:t>
            </a:r>
          </a:p>
          <a:p>
            <a:pPr>
              <a:buFontTx/>
              <a:buChar char="-"/>
            </a:pPr>
            <a:r>
              <a:rPr lang="hr-HR" dirty="0" smtClean="0"/>
              <a:t>Pametni kućni uređaji</a:t>
            </a:r>
          </a:p>
          <a:p>
            <a:pPr>
              <a:buFontTx/>
              <a:buChar char="-"/>
            </a:pPr>
            <a:endParaRPr lang="hr-HR" dirty="0" smtClean="0"/>
          </a:p>
          <a:p>
            <a:pPr marL="0" indent="0">
              <a:buNone/>
            </a:pPr>
            <a:endParaRPr lang="hr-HR" b="1" dirty="0" smtClean="0"/>
          </a:p>
        </p:txBody>
      </p:sp>
      <p:sp>
        <p:nvSpPr>
          <p:cNvPr id="6" name="Title 3"/>
          <p:cNvSpPr txBox="1">
            <a:spLocks/>
          </p:cNvSpPr>
          <p:nvPr/>
        </p:nvSpPr>
        <p:spPr>
          <a:xfrm>
            <a:off x="1051886" y="142505"/>
            <a:ext cx="6694488" cy="68933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/>
            <a:r>
              <a:rPr kumimoji="0" lang="hr-HR" sz="1600" b="1" i="0" u="none" strike="noStrike" kern="1200" cap="none" spc="-18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/>
            </a:r>
            <a:br>
              <a:rPr kumimoji="0" lang="hr-HR" sz="1600" b="1" i="0" u="none" strike="noStrike" kern="1200" cap="none" spc="-18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</a:br>
            <a:r>
              <a:rPr kumimoji="0" lang="hr-HR" sz="1600" b="1" i="0" u="none" strike="noStrike" kern="1200" cap="none" spc="-18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/>
            </a:r>
            <a:br>
              <a:rPr kumimoji="0" lang="hr-HR" sz="1600" b="1" i="0" u="none" strike="noStrike" kern="1200" cap="none" spc="-18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</a:br>
            <a:r>
              <a:rPr kumimoji="0" lang="hr-HR" sz="1800" b="1" i="0" u="none" strike="noStrike" kern="1200" cap="none" spc="-18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 </a:t>
            </a:r>
            <a:r>
              <a:rPr lang="hr-HR" sz="1800" b="1" dirty="0">
                <a:latin typeface="Arial" pitchFamily="34" charset="0"/>
                <a:cs typeface="Arial" pitchFamily="34" charset="0"/>
              </a:rPr>
              <a:t>UTJECAJ OIE NA DISTRIBUCIJSKU MREŽU</a:t>
            </a:r>
            <a:r>
              <a:rPr lang="hr-HR" sz="1600" b="1" spc="-100" dirty="0">
                <a:latin typeface="Arial" pitchFamily="34" charset="0"/>
                <a:cs typeface="Arial" pitchFamily="34" charset="0"/>
              </a:rPr>
              <a:t/>
            </a:r>
            <a:br>
              <a:rPr lang="hr-HR" sz="1600" b="1" spc="-100" dirty="0">
                <a:latin typeface="Arial" pitchFamily="34" charset="0"/>
                <a:cs typeface="Arial" pitchFamily="34" charset="0"/>
              </a:rPr>
            </a:br>
            <a:r>
              <a:rPr lang="hr-HR" sz="1800" b="1" cap="small" dirty="0">
                <a:latin typeface="Arial" pitchFamily="34" charset="0"/>
                <a:cs typeface="Arial" pitchFamily="34" charset="0"/>
              </a:rPr>
              <a:t>Ivan </a:t>
            </a:r>
            <a:r>
              <a:rPr lang="hr-HR" sz="1800" b="1" cap="small" dirty="0" smtClean="0">
                <a:latin typeface="Arial" pitchFamily="34" charset="0"/>
                <a:cs typeface="Arial" pitchFamily="34" charset="0"/>
              </a:rPr>
              <a:t>Radošević</a:t>
            </a:r>
            <a:r>
              <a:rPr lang="hr-HR" sz="1800" b="1" spc="-1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hr-HR" sz="1800" b="1" spc="-100" dirty="0" smtClean="0">
                <a:latin typeface="Arial" pitchFamily="34" charset="0"/>
                <a:cs typeface="Arial" pitchFamily="34" charset="0"/>
              </a:rPr>
            </a:br>
            <a:r>
              <a:rPr kumimoji="0" lang="hr-HR" sz="1800" b="1" i="0" u="none" strike="noStrike" kern="1200" cap="none" spc="-10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	</a:t>
            </a:r>
            <a:r>
              <a:rPr kumimoji="0" lang="hr-HR" sz="1800" b="1" i="0" u="none" strike="noStrike" kern="1200" cap="none" spc="0" normalizeH="0" baseline="0" noProof="0" dirty="0">
                <a:ln>
                  <a:noFill/>
                </a:ln>
                <a:solidFill>
                  <a:srgbClr val="1B10AC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		</a:t>
            </a:r>
            <a:r>
              <a:rPr kumimoji="0" lang="hr-HR" sz="1600" b="0" i="0" u="none" strike="noStrike" kern="1200" cap="none" spc="0" normalizeH="0" baseline="0" noProof="0" dirty="0">
                <a:ln>
                  <a:noFill/>
                </a:ln>
                <a:solidFill>
                  <a:srgbClr val="1B10AC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			 </a:t>
            </a:r>
            <a:r>
              <a:rPr kumimoji="0" lang="hr-HR" sz="18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	</a:t>
            </a:r>
            <a:r>
              <a:rPr kumimoji="0" lang="hr-HR" sz="20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		           </a:t>
            </a:r>
          </a:p>
        </p:txBody>
      </p:sp>
      <p:pic>
        <p:nvPicPr>
          <p:cNvPr id="7" name="Picture 2" descr="CIRED_logo color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3" y="238292"/>
            <a:ext cx="938321" cy="5900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3" descr="HKIE logotip PLAVI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352" y="138986"/>
            <a:ext cx="1316411" cy="6893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9" name="Straight Connector 8"/>
          <p:cNvCxnSpPr/>
          <p:nvPr/>
        </p:nvCxnSpPr>
        <p:spPr>
          <a:xfrm>
            <a:off x="-10533" y="887857"/>
            <a:ext cx="9144000" cy="1588"/>
          </a:xfrm>
          <a:prstGeom prst="line">
            <a:avLst/>
          </a:prstGeom>
          <a:ln w="127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805508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95536" y="1124744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hr-HR" sz="3600" dirty="0" smtClean="0"/>
              <a:t>2.6. </a:t>
            </a:r>
            <a:r>
              <a:rPr lang="hr-HR" sz="3600" dirty="0" smtClean="0"/>
              <a:t>Poticanje proizvodnje iz </a:t>
            </a:r>
            <a:r>
              <a:rPr lang="hr-HR" sz="3600" dirty="0" smtClean="0"/>
              <a:t>OIE</a:t>
            </a:r>
            <a:endParaRPr lang="hr-HR" sz="3600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67544" y="2420888"/>
            <a:ext cx="8157592" cy="4320480"/>
          </a:xfrm>
        </p:spPr>
        <p:txBody>
          <a:bodyPr/>
          <a:lstStyle/>
          <a:p>
            <a:pPr marL="0" indent="0">
              <a:buNone/>
            </a:pPr>
            <a:r>
              <a:rPr lang="hr-HR" b="1" dirty="0" smtClean="0"/>
              <a:t>Trenutno</a:t>
            </a:r>
          </a:p>
          <a:p>
            <a:pPr>
              <a:buFontTx/>
              <a:buChar char="-"/>
            </a:pPr>
            <a:r>
              <a:rPr lang="hr-HR" dirty="0" smtClean="0"/>
              <a:t>Zajamčena cijena otkupa (</a:t>
            </a:r>
            <a:r>
              <a:rPr lang="hr-HR" dirty="0" err="1" smtClean="0"/>
              <a:t>feed</a:t>
            </a:r>
            <a:r>
              <a:rPr lang="hr-HR" dirty="0" smtClean="0"/>
              <a:t>-</a:t>
            </a:r>
            <a:r>
              <a:rPr lang="hr-HR" dirty="0" err="1" smtClean="0"/>
              <a:t>in</a:t>
            </a:r>
            <a:r>
              <a:rPr lang="hr-HR" dirty="0" smtClean="0"/>
              <a:t>)</a:t>
            </a:r>
          </a:p>
          <a:p>
            <a:pPr>
              <a:buFontTx/>
              <a:buChar char="-"/>
            </a:pPr>
            <a:r>
              <a:rPr lang="hr-HR" dirty="0" smtClean="0"/>
              <a:t>Prioritet u prihvatu proizvodnje </a:t>
            </a:r>
          </a:p>
          <a:p>
            <a:pPr marL="0" indent="0">
              <a:buNone/>
            </a:pPr>
            <a:r>
              <a:rPr lang="hr-HR" b="1" dirty="0" smtClean="0"/>
              <a:t>Buduće</a:t>
            </a:r>
          </a:p>
          <a:p>
            <a:pPr>
              <a:buFontTx/>
              <a:buChar char="-"/>
            </a:pPr>
            <a:r>
              <a:rPr lang="hr-HR" dirty="0" smtClean="0"/>
              <a:t>Aukcija otkupne cijene,</a:t>
            </a:r>
          </a:p>
          <a:p>
            <a:pPr>
              <a:buFontTx/>
              <a:buChar char="-"/>
            </a:pPr>
            <a:r>
              <a:rPr lang="hr-HR" dirty="0" smtClean="0"/>
              <a:t>Prioritet prihvata po cijeni (osim malih OIE)</a:t>
            </a:r>
          </a:p>
          <a:p>
            <a:pPr>
              <a:buFontTx/>
              <a:buChar char="-"/>
            </a:pPr>
            <a:endParaRPr lang="hr-HR" dirty="0" smtClean="0"/>
          </a:p>
          <a:p>
            <a:pPr marL="0" indent="0">
              <a:buNone/>
            </a:pPr>
            <a:endParaRPr lang="hr-HR" b="1" dirty="0" smtClean="0"/>
          </a:p>
        </p:txBody>
      </p:sp>
      <p:sp>
        <p:nvSpPr>
          <p:cNvPr id="6" name="Title 3"/>
          <p:cNvSpPr txBox="1">
            <a:spLocks/>
          </p:cNvSpPr>
          <p:nvPr/>
        </p:nvSpPr>
        <p:spPr>
          <a:xfrm>
            <a:off x="1051886" y="142505"/>
            <a:ext cx="6694488" cy="68933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/>
            <a:r>
              <a:rPr kumimoji="0" lang="hr-HR" sz="1600" b="1" i="0" u="none" strike="noStrike" kern="1200" cap="none" spc="-18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/>
            </a:r>
            <a:br>
              <a:rPr kumimoji="0" lang="hr-HR" sz="1600" b="1" i="0" u="none" strike="noStrike" kern="1200" cap="none" spc="-18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</a:br>
            <a:r>
              <a:rPr kumimoji="0" lang="hr-HR" sz="1600" b="1" i="0" u="none" strike="noStrike" kern="1200" cap="none" spc="-18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/>
            </a:r>
            <a:br>
              <a:rPr kumimoji="0" lang="hr-HR" sz="1600" b="1" i="0" u="none" strike="noStrike" kern="1200" cap="none" spc="-18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</a:br>
            <a:r>
              <a:rPr kumimoji="0" lang="hr-HR" sz="1800" b="1" i="0" u="none" strike="noStrike" kern="1200" cap="none" spc="-18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 </a:t>
            </a:r>
            <a:r>
              <a:rPr lang="hr-HR" sz="1800" b="1" dirty="0">
                <a:latin typeface="Arial" pitchFamily="34" charset="0"/>
                <a:cs typeface="Arial" pitchFamily="34" charset="0"/>
              </a:rPr>
              <a:t>UTJECAJ OIE NA DISTRIBUCIJSKU MREŽU</a:t>
            </a:r>
            <a:r>
              <a:rPr lang="hr-HR" sz="1600" b="1" spc="-100" dirty="0">
                <a:latin typeface="Arial" pitchFamily="34" charset="0"/>
                <a:cs typeface="Arial" pitchFamily="34" charset="0"/>
              </a:rPr>
              <a:t/>
            </a:r>
            <a:br>
              <a:rPr lang="hr-HR" sz="1600" b="1" spc="-100" dirty="0">
                <a:latin typeface="Arial" pitchFamily="34" charset="0"/>
                <a:cs typeface="Arial" pitchFamily="34" charset="0"/>
              </a:rPr>
            </a:br>
            <a:r>
              <a:rPr lang="hr-HR" sz="1800" b="1" cap="small" dirty="0">
                <a:latin typeface="Arial" pitchFamily="34" charset="0"/>
                <a:cs typeface="Arial" pitchFamily="34" charset="0"/>
              </a:rPr>
              <a:t>Ivan </a:t>
            </a:r>
            <a:r>
              <a:rPr lang="hr-HR" sz="1800" b="1" cap="small" dirty="0" smtClean="0">
                <a:latin typeface="Arial" pitchFamily="34" charset="0"/>
                <a:cs typeface="Arial" pitchFamily="34" charset="0"/>
              </a:rPr>
              <a:t>Radošević</a:t>
            </a:r>
            <a:r>
              <a:rPr lang="hr-HR" sz="1800" b="1" spc="-1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hr-HR" sz="1800" b="1" spc="-100" dirty="0" smtClean="0">
                <a:latin typeface="Arial" pitchFamily="34" charset="0"/>
                <a:cs typeface="Arial" pitchFamily="34" charset="0"/>
              </a:rPr>
            </a:br>
            <a:r>
              <a:rPr kumimoji="0" lang="hr-HR" sz="1800" b="1" i="0" u="none" strike="noStrike" kern="1200" cap="none" spc="-10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	</a:t>
            </a:r>
            <a:r>
              <a:rPr kumimoji="0" lang="hr-HR" sz="1800" b="1" i="0" u="none" strike="noStrike" kern="1200" cap="none" spc="0" normalizeH="0" baseline="0" noProof="0" dirty="0">
                <a:ln>
                  <a:noFill/>
                </a:ln>
                <a:solidFill>
                  <a:srgbClr val="1B10AC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		</a:t>
            </a:r>
            <a:r>
              <a:rPr kumimoji="0" lang="hr-HR" sz="1600" b="0" i="0" u="none" strike="noStrike" kern="1200" cap="none" spc="0" normalizeH="0" baseline="0" noProof="0" dirty="0">
                <a:ln>
                  <a:noFill/>
                </a:ln>
                <a:solidFill>
                  <a:srgbClr val="1B10AC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			 </a:t>
            </a:r>
            <a:r>
              <a:rPr kumimoji="0" lang="hr-HR" sz="18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	</a:t>
            </a:r>
            <a:r>
              <a:rPr kumimoji="0" lang="hr-HR" sz="20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		           </a:t>
            </a:r>
          </a:p>
        </p:txBody>
      </p:sp>
      <p:pic>
        <p:nvPicPr>
          <p:cNvPr id="7" name="Picture 2" descr="CIRED_logo color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3" y="238292"/>
            <a:ext cx="938321" cy="5900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3" descr="HKIE logotip PLAVI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352" y="138986"/>
            <a:ext cx="1316411" cy="6893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9" name="Straight Connector 8"/>
          <p:cNvCxnSpPr/>
          <p:nvPr/>
        </p:nvCxnSpPr>
        <p:spPr>
          <a:xfrm>
            <a:off x="-10533" y="887857"/>
            <a:ext cx="9144000" cy="1588"/>
          </a:xfrm>
          <a:prstGeom prst="line">
            <a:avLst/>
          </a:prstGeom>
          <a:ln w="127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733591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95536" y="1124744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hr-HR" sz="3600" dirty="0"/>
              <a:t>3</a:t>
            </a:r>
            <a:r>
              <a:rPr lang="hr-HR" sz="3600" dirty="0" smtClean="0"/>
              <a:t>. </a:t>
            </a:r>
            <a:r>
              <a:rPr lang="hr-HR" sz="3600" dirty="0" smtClean="0"/>
              <a:t>Utjecaj </a:t>
            </a:r>
            <a:r>
              <a:rPr lang="hr-HR" sz="3600" dirty="0" smtClean="0"/>
              <a:t>OIE </a:t>
            </a:r>
            <a:r>
              <a:rPr lang="hr-HR" sz="3600" dirty="0" smtClean="0"/>
              <a:t>na vođenje mreže</a:t>
            </a:r>
            <a:endParaRPr lang="hr-HR" sz="3600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67544" y="2420888"/>
            <a:ext cx="8157592" cy="4320480"/>
          </a:xfrm>
        </p:spPr>
        <p:txBody>
          <a:bodyPr/>
          <a:lstStyle/>
          <a:p>
            <a:pPr>
              <a:buFontTx/>
              <a:buChar char="-"/>
            </a:pPr>
            <a:r>
              <a:rPr lang="hr-HR" b="1" dirty="0" smtClean="0"/>
              <a:t>Smanjenje opterećenja mreže i transformatora</a:t>
            </a:r>
          </a:p>
          <a:p>
            <a:pPr>
              <a:buFontTx/>
              <a:buChar char="-"/>
            </a:pPr>
            <a:r>
              <a:rPr lang="hr-HR" b="1" dirty="0" smtClean="0"/>
              <a:t>Čvršća mreža (izvor snage u dubini mreže)</a:t>
            </a:r>
          </a:p>
          <a:p>
            <a:pPr>
              <a:buFontTx/>
              <a:buChar char="-"/>
            </a:pPr>
            <a:r>
              <a:rPr lang="hr-HR" b="1" dirty="0" smtClean="0"/>
              <a:t>Sposobnost regulacije napona</a:t>
            </a:r>
          </a:p>
          <a:p>
            <a:pPr>
              <a:buFontTx/>
              <a:buChar char="-"/>
            </a:pPr>
            <a:endParaRPr lang="hr-HR" b="1" dirty="0" smtClean="0"/>
          </a:p>
        </p:txBody>
      </p:sp>
      <p:sp>
        <p:nvSpPr>
          <p:cNvPr id="6" name="Title 3"/>
          <p:cNvSpPr txBox="1">
            <a:spLocks/>
          </p:cNvSpPr>
          <p:nvPr/>
        </p:nvSpPr>
        <p:spPr>
          <a:xfrm>
            <a:off x="1051886" y="142505"/>
            <a:ext cx="6694488" cy="68933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/>
            <a:r>
              <a:rPr kumimoji="0" lang="hr-HR" sz="1600" b="1" i="0" u="none" strike="noStrike" kern="1200" cap="none" spc="-18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/>
            </a:r>
            <a:br>
              <a:rPr kumimoji="0" lang="hr-HR" sz="1600" b="1" i="0" u="none" strike="noStrike" kern="1200" cap="none" spc="-18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</a:br>
            <a:r>
              <a:rPr kumimoji="0" lang="hr-HR" sz="1600" b="1" i="0" u="none" strike="noStrike" kern="1200" cap="none" spc="-18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/>
            </a:r>
            <a:br>
              <a:rPr kumimoji="0" lang="hr-HR" sz="1600" b="1" i="0" u="none" strike="noStrike" kern="1200" cap="none" spc="-18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</a:br>
            <a:r>
              <a:rPr kumimoji="0" lang="hr-HR" sz="1800" b="1" i="0" u="none" strike="noStrike" kern="1200" cap="none" spc="-18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 </a:t>
            </a:r>
            <a:r>
              <a:rPr lang="hr-HR" sz="1800" b="1" dirty="0">
                <a:latin typeface="Arial" pitchFamily="34" charset="0"/>
                <a:cs typeface="Arial" pitchFamily="34" charset="0"/>
              </a:rPr>
              <a:t>UTJECAJ OIE NA DISTRIBUCIJSKU MREŽU</a:t>
            </a:r>
            <a:r>
              <a:rPr lang="hr-HR" sz="1600" b="1" spc="-100" dirty="0">
                <a:latin typeface="Arial" pitchFamily="34" charset="0"/>
                <a:cs typeface="Arial" pitchFamily="34" charset="0"/>
              </a:rPr>
              <a:t/>
            </a:r>
            <a:br>
              <a:rPr lang="hr-HR" sz="1600" b="1" spc="-100" dirty="0">
                <a:latin typeface="Arial" pitchFamily="34" charset="0"/>
                <a:cs typeface="Arial" pitchFamily="34" charset="0"/>
              </a:rPr>
            </a:br>
            <a:r>
              <a:rPr lang="hr-HR" sz="1800" b="1" cap="small" dirty="0">
                <a:latin typeface="Arial" pitchFamily="34" charset="0"/>
                <a:cs typeface="Arial" pitchFamily="34" charset="0"/>
              </a:rPr>
              <a:t>Ivan </a:t>
            </a:r>
            <a:r>
              <a:rPr lang="hr-HR" sz="1800" b="1" cap="small" dirty="0" smtClean="0">
                <a:latin typeface="Arial" pitchFamily="34" charset="0"/>
                <a:cs typeface="Arial" pitchFamily="34" charset="0"/>
              </a:rPr>
              <a:t>Radošević</a:t>
            </a:r>
            <a:r>
              <a:rPr lang="hr-HR" sz="1800" b="1" spc="-1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hr-HR" sz="1800" b="1" spc="-100" dirty="0" smtClean="0">
                <a:latin typeface="Arial" pitchFamily="34" charset="0"/>
                <a:cs typeface="Arial" pitchFamily="34" charset="0"/>
              </a:rPr>
            </a:br>
            <a:r>
              <a:rPr kumimoji="0" lang="hr-HR" sz="1800" b="1" i="0" u="none" strike="noStrike" kern="1200" cap="none" spc="-10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	</a:t>
            </a:r>
            <a:r>
              <a:rPr kumimoji="0" lang="hr-HR" sz="1800" b="1" i="0" u="none" strike="noStrike" kern="1200" cap="none" spc="0" normalizeH="0" baseline="0" noProof="0" dirty="0">
                <a:ln>
                  <a:noFill/>
                </a:ln>
                <a:solidFill>
                  <a:srgbClr val="1B10AC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		</a:t>
            </a:r>
            <a:r>
              <a:rPr kumimoji="0" lang="hr-HR" sz="1600" b="0" i="0" u="none" strike="noStrike" kern="1200" cap="none" spc="0" normalizeH="0" baseline="0" noProof="0" dirty="0">
                <a:ln>
                  <a:noFill/>
                </a:ln>
                <a:solidFill>
                  <a:srgbClr val="1B10AC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			 </a:t>
            </a:r>
            <a:r>
              <a:rPr kumimoji="0" lang="hr-HR" sz="18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	</a:t>
            </a:r>
            <a:r>
              <a:rPr kumimoji="0" lang="hr-HR" sz="20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		           </a:t>
            </a:r>
          </a:p>
        </p:txBody>
      </p:sp>
      <p:pic>
        <p:nvPicPr>
          <p:cNvPr id="7" name="Picture 2" descr="CIRED_logo color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3" y="238292"/>
            <a:ext cx="938321" cy="5900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3" descr="HKIE logotip PLAVI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352" y="138986"/>
            <a:ext cx="1316411" cy="6893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9" name="Straight Connector 8"/>
          <p:cNvCxnSpPr/>
          <p:nvPr/>
        </p:nvCxnSpPr>
        <p:spPr>
          <a:xfrm>
            <a:off x="-10533" y="887857"/>
            <a:ext cx="9144000" cy="1588"/>
          </a:xfrm>
          <a:prstGeom prst="line">
            <a:avLst/>
          </a:prstGeom>
          <a:ln w="127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999174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95536" y="1124744"/>
            <a:ext cx="8229600" cy="576064"/>
          </a:xfrm>
        </p:spPr>
        <p:txBody>
          <a:bodyPr>
            <a:noAutofit/>
          </a:bodyPr>
          <a:lstStyle/>
          <a:p>
            <a:pPr algn="l"/>
            <a:r>
              <a:rPr lang="hr-HR" sz="3600" dirty="0" smtClean="0"/>
              <a:t>4. </a:t>
            </a:r>
            <a:r>
              <a:rPr lang="hr-HR" sz="3600" dirty="0" smtClean="0"/>
              <a:t>Utjecaj </a:t>
            </a:r>
            <a:r>
              <a:rPr lang="hr-HR" sz="3600" dirty="0" smtClean="0"/>
              <a:t>OIE </a:t>
            </a:r>
            <a:r>
              <a:rPr lang="hr-HR" sz="3600" dirty="0" smtClean="0"/>
              <a:t>na sustav električne zaštite</a:t>
            </a:r>
            <a:endParaRPr lang="hr-HR" sz="3600" dirty="0"/>
          </a:p>
        </p:txBody>
      </p:sp>
      <p:sp>
        <p:nvSpPr>
          <p:cNvPr id="6" name="Title 3"/>
          <p:cNvSpPr txBox="1">
            <a:spLocks/>
          </p:cNvSpPr>
          <p:nvPr/>
        </p:nvSpPr>
        <p:spPr>
          <a:xfrm>
            <a:off x="1051886" y="142505"/>
            <a:ext cx="6694488" cy="68933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/>
            <a:r>
              <a:rPr kumimoji="0" lang="hr-HR" sz="1600" b="1" i="0" u="none" strike="noStrike" kern="1200" cap="none" spc="-18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/>
            </a:r>
            <a:br>
              <a:rPr kumimoji="0" lang="hr-HR" sz="1600" b="1" i="0" u="none" strike="noStrike" kern="1200" cap="none" spc="-18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</a:br>
            <a:r>
              <a:rPr kumimoji="0" lang="hr-HR" sz="1600" b="1" i="0" u="none" strike="noStrike" kern="1200" cap="none" spc="-18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/>
            </a:r>
            <a:br>
              <a:rPr kumimoji="0" lang="hr-HR" sz="1600" b="1" i="0" u="none" strike="noStrike" kern="1200" cap="none" spc="-18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</a:br>
            <a:r>
              <a:rPr kumimoji="0" lang="hr-HR" sz="1800" b="1" i="0" u="none" strike="noStrike" kern="1200" cap="none" spc="-18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 </a:t>
            </a:r>
            <a:r>
              <a:rPr lang="hr-HR" sz="1800" b="1" dirty="0">
                <a:latin typeface="Arial" pitchFamily="34" charset="0"/>
                <a:cs typeface="Arial" pitchFamily="34" charset="0"/>
              </a:rPr>
              <a:t>UTJECAJ OIE NA DISTRIBUCIJSKU MREŽU</a:t>
            </a:r>
            <a:r>
              <a:rPr lang="hr-HR" sz="1600" b="1" spc="-100" dirty="0">
                <a:latin typeface="Arial" pitchFamily="34" charset="0"/>
                <a:cs typeface="Arial" pitchFamily="34" charset="0"/>
              </a:rPr>
              <a:t/>
            </a:r>
            <a:br>
              <a:rPr lang="hr-HR" sz="1600" b="1" spc="-100" dirty="0">
                <a:latin typeface="Arial" pitchFamily="34" charset="0"/>
                <a:cs typeface="Arial" pitchFamily="34" charset="0"/>
              </a:rPr>
            </a:br>
            <a:r>
              <a:rPr lang="hr-HR" sz="1800" b="1" cap="small" dirty="0">
                <a:latin typeface="Arial" pitchFamily="34" charset="0"/>
                <a:cs typeface="Arial" pitchFamily="34" charset="0"/>
              </a:rPr>
              <a:t>Ivan </a:t>
            </a:r>
            <a:r>
              <a:rPr lang="hr-HR" sz="1800" b="1" cap="small" dirty="0" smtClean="0">
                <a:latin typeface="Arial" pitchFamily="34" charset="0"/>
                <a:cs typeface="Arial" pitchFamily="34" charset="0"/>
              </a:rPr>
              <a:t>Radošević</a:t>
            </a:r>
            <a:r>
              <a:rPr lang="hr-HR" sz="1800" b="1" spc="-1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hr-HR" sz="1800" b="1" spc="-100" dirty="0" smtClean="0">
                <a:latin typeface="Arial" pitchFamily="34" charset="0"/>
                <a:cs typeface="Arial" pitchFamily="34" charset="0"/>
              </a:rPr>
            </a:br>
            <a:r>
              <a:rPr kumimoji="0" lang="hr-HR" sz="1800" b="1" i="0" u="none" strike="noStrike" kern="1200" cap="none" spc="-10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	</a:t>
            </a:r>
            <a:r>
              <a:rPr kumimoji="0" lang="hr-HR" sz="1800" b="1" i="0" u="none" strike="noStrike" kern="1200" cap="none" spc="0" normalizeH="0" baseline="0" noProof="0" dirty="0">
                <a:ln>
                  <a:noFill/>
                </a:ln>
                <a:solidFill>
                  <a:srgbClr val="1B10AC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		</a:t>
            </a:r>
            <a:r>
              <a:rPr kumimoji="0" lang="hr-HR" sz="1600" b="0" i="0" u="none" strike="noStrike" kern="1200" cap="none" spc="0" normalizeH="0" baseline="0" noProof="0" dirty="0">
                <a:ln>
                  <a:noFill/>
                </a:ln>
                <a:solidFill>
                  <a:srgbClr val="1B10AC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			 </a:t>
            </a:r>
            <a:r>
              <a:rPr kumimoji="0" lang="hr-HR" sz="18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	</a:t>
            </a:r>
            <a:r>
              <a:rPr kumimoji="0" lang="hr-HR" sz="20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		           </a:t>
            </a:r>
          </a:p>
        </p:txBody>
      </p:sp>
      <p:pic>
        <p:nvPicPr>
          <p:cNvPr id="7" name="Picture 2" descr="CIRED_logo color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3" y="238292"/>
            <a:ext cx="938321" cy="5900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3" descr="HKIE logotip PLAVI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352" y="138986"/>
            <a:ext cx="1316411" cy="6893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9" name="Straight Connector 8"/>
          <p:cNvCxnSpPr/>
          <p:nvPr/>
        </p:nvCxnSpPr>
        <p:spPr>
          <a:xfrm>
            <a:off x="-10533" y="887857"/>
            <a:ext cx="9144000" cy="1588"/>
          </a:xfrm>
          <a:prstGeom prst="line">
            <a:avLst/>
          </a:prstGeom>
          <a:ln w="127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3728" y="1700808"/>
            <a:ext cx="6074602" cy="45559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8167212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95536" y="1124744"/>
            <a:ext cx="8229600" cy="648072"/>
          </a:xfrm>
        </p:spPr>
        <p:txBody>
          <a:bodyPr>
            <a:noAutofit/>
          </a:bodyPr>
          <a:lstStyle/>
          <a:p>
            <a:pPr algn="l"/>
            <a:r>
              <a:rPr lang="hr-HR" sz="3200" dirty="0" smtClean="0"/>
              <a:t>4.1. </a:t>
            </a:r>
            <a:r>
              <a:rPr lang="hr-HR" sz="3200" dirty="0"/>
              <a:t>Utjecaj OIE na sustav električne zaštite</a:t>
            </a:r>
            <a:endParaRPr lang="hr-HR" sz="3200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67544" y="2420888"/>
            <a:ext cx="8157592" cy="4320480"/>
          </a:xfrm>
        </p:spPr>
        <p:txBody>
          <a:bodyPr>
            <a:normAutofit/>
          </a:bodyPr>
          <a:lstStyle/>
          <a:p>
            <a:r>
              <a:rPr lang="hr-HR" dirty="0">
                <a:solidFill>
                  <a:prstClr val="black"/>
                </a:solidFill>
              </a:rPr>
              <a:t>Povećanje kompleksnosti i zahtjeva na sustav zaštite</a:t>
            </a:r>
          </a:p>
          <a:p>
            <a:r>
              <a:rPr lang="hr-HR" dirty="0" smtClean="0">
                <a:solidFill>
                  <a:prstClr val="black"/>
                </a:solidFill>
              </a:rPr>
              <a:t>Temeljna </a:t>
            </a:r>
            <a:r>
              <a:rPr lang="hr-HR" dirty="0">
                <a:solidFill>
                  <a:prstClr val="black"/>
                </a:solidFill>
              </a:rPr>
              <a:t>zadaća sustava zaštite</a:t>
            </a:r>
          </a:p>
          <a:p>
            <a:r>
              <a:rPr lang="hr-HR" dirty="0" smtClean="0">
                <a:solidFill>
                  <a:prstClr val="black"/>
                </a:solidFill>
              </a:rPr>
              <a:t>Nadležnost </a:t>
            </a:r>
            <a:r>
              <a:rPr lang="hr-HR" dirty="0">
                <a:solidFill>
                  <a:prstClr val="black"/>
                </a:solidFill>
              </a:rPr>
              <a:t>i odgovornosti operatora distribucijskog sustava</a:t>
            </a:r>
          </a:p>
          <a:p>
            <a:r>
              <a:rPr lang="hr-HR" dirty="0" smtClean="0">
                <a:solidFill>
                  <a:prstClr val="black"/>
                </a:solidFill>
              </a:rPr>
              <a:t>Nadležnost </a:t>
            </a:r>
            <a:r>
              <a:rPr lang="hr-HR" dirty="0">
                <a:solidFill>
                  <a:prstClr val="black"/>
                </a:solidFill>
              </a:rPr>
              <a:t>i odgovornosti korisnika mreže </a:t>
            </a:r>
            <a:r>
              <a:rPr lang="hr-HR" dirty="0" smtClean="0">
                <a:solidFill>
                  <a:prstClr val="black"/>
                </a:solidFill>
              </a:rPr>
              <a:t>s </a:t>
            </a:r>
            <a:r>
              <a:rPr lang="hr-HR" dirty="0">
                <a:solidFill>
                  <a:prstClr val="black"/>
                </a:solidFill>
              </a:rPr>
              <a:t>integriranim </a:t>
            </a:r>
            <a:r>
              <a:rPr lang="hr-HR" dirty="0" err="1">
                <a:solidFill>
                  <a:prstClr val="black"/>
                </a:solidFill>
              </a:rPr>
              <a:t>OiE</a:t>
            </a:r>
            <a:endParaRPr lang="hr-HR" dirty="0">
              <a:solidFill>
                <a:prstClr val="black"/>
              </a:solidFill>
            </a:endParaRPr>
          </a:p>
          <a:p>
            <a:pPr>
              <a:buFontTx/>
              <a:buChar char="-"/>
            </a:pPr>
            <a:endParaRPr lang="hr-HR" b="1" dirty="0" smtClean="0"/>
          </a:p>
        </p:txBody>
      </p:sp>
      <p:sp>
        <p:nvSpPr>
          <p:cNvPr id="6" name="Title 3"/>
          <p:cNvSpPr txBox="1">
            <a:spLocks/>
          </p:cNvSpPr>
          <p:nvPr/>
        </p:nvSpPr>
        <p:spPr>
          <a:xfrm>
            <a:off x="1051886" y="142505"/>
            <a:ext cx="6694488" cy="68933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/>
            <a:r>
              <a:rPr kumimoji="0" lang="hr-HR" sz="1600" b="1" i="0" u="none" strike="noStrike" kern="1200" cap="none" spc="-18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/>
            </a:r>
            <a:br>
              <a:rPr kumimoji="0" lang="hr-HR" sz="1600" b="1" i="0" u="none" strike="noStrike" kern="1200" cap="none" spc="-18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</a:br>
            <a:r>
              <a:rPr kumimoji="0" lang="hr-HR" sz="1600" b="1" i="0" u="none" strike="noStrike" kern="1200" cap="none" spc="-18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/>
            </a:r>
            <a:br>
              <a:rPr kumimoji="0" lang="hr-HR" sz="1600" b="1" i="0" u="none" strike="noStrike" kern="1200" cap="none" spc="-18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</a:br>
            <a:r>
              <a:rPr kumimoji="0" lang="hr-HR" sz="1800" b="1" i="0" u="none" strike="noStrike" kern="1200" cap="none" spc="-18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 </a:t>
            </a:r>
            <a:r>
              <a:rPr lang="hr-HR" sz="1800" b="1" dirty="0">
                <a:latin typeface="Arial" pitchFamily="34" charset="0"/>
                <a:cs typeface="Arial" pitchFamily="34" charset="0"/>
              </a:rPr>
              <a:t>UTJECAJ OIE NA DISTRIBUCIJSKU MREŽU</a:t>
            </a:r>
            <a:r>
              <a:rPr lang="hr-HR" sz="1600" b="1" spc="-100" dirty="0">
                <a:latin typeface="Arial" pitchFamily="34" charset="0"/>
                <a:cs typeface="Arial" pitchFamily="34" charset="0"/>
              </a:rPr>
              <a:t/>
            </a:r>
            <a:br>
              <a:rPr lang="hr-HR" sz="1600" b="1" spc="-100" dirty="0">
                <a:latin typeface="Arial" pitchFamily="34" charset="0"/>
                <a:cs typeface="Arial" pitchFamily="34" charset="0"/>
              </a:rPr>
            </a:br>
            <a:r>
              <a:rPr lang="hr-HR" sz="1800" b="1" cap="small" dirty="0">
                <a:latin typeface="Arial" pitchFamily="34" charset="0"/>
                <a:cs typeface="Arial" pitchFamily="34" charset="0"/>
              </a:rPr>
              <a:t>Ivan </a:t>
            </a:r>
            <a:r>
              <a:rPr lang="hr-HR" sz="1800" b="1" cap="small" dirty="0" smtClean="0">
                <a:latin typeface="Arial" pitchFamily="34" charset="0"/>
                <a:cs typeface="Arial" pitchFamily="34" charset="0"/>
              </a:rPr>
              <a:t>Radošević</a:t>
            </a:r>
            <a:r>
              <a:rPr lang="hr-HR" sz="1800" b="1" spc="-1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hr-HR" sz="1800" b="1" spc="-100" dirty="0" smtClean="0">
                <a:latin typeface="Arial" pitchFamily="34" charset="0"/>
                <a:cs typeface="Arial" pitchFamily="34" charset="0"/>
              </a:rPr>
            </a:br>
            <a:r>
              <a:rPr kumimoji="0" lang="hr-HR" sz="1800" b="1" i="0" u="none" strike="noStrike" kern="1200" cap="none" spc="-10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	</a:t>
            </a:r>
            <a:r>
              <a:rPr kumimoji="0" lang="hr-HR" sz="1800" b="1" i="0" u="none" strike="noStrike" kern="1200" cap="none" spc="0" normalizeH="0" baseline="0" noProof="0" dirty="0">
                <a:ln>
                  <a:noFill/>
                </a:ln>
                <a:solidFill>
                  <a:srgbClr val="1B10AC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		</a:t>
            </a:r>
            <a:r>
              <a:rPr kumimoji="0" lang="hr-HR" sz="1600" b="0" i="0" u="none" strike="noStrike" kern="1200" cap="none" spc="0" normalizeH="0" baseline="0" noProof="0" dirty="0">
                <a:ln>
                  <a:noFill/>
                </a:ln>
                <a:solidFill>
                  <a:srgbClr val="1B10AC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			 </a:t>
            </a:r>
            <a:r>
              <a:rPr kumimoji="0" lang="hr-HR" sz="18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	</a:t>
            </a:r>
            <a:r>
              <a:rPr kumimoji="0" lang="hr-HR" sz="20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		           </a:t>
            </a:r>
          </a:p>
        </p:txBody>
      </p:sp>
      <p:pic>
        <p:nvPicPr>
          <p:cNvPr id="7" name="Picture 2" descr="CIRED_logo color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3" y="238292"/>
            <a:ext cx="938321" cy="5900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3" descr="HKIE logotip PLAVI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352" y="138986"/>
            <a:ext cx="1316411" cy="6893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9" name="Straight Connector 8"/>
          <p:cNvCxnSpPr/>
          <p:nvPr/>
        </p:nvCxnSpPr>
        <p:spPr>
          <a:xfrm>
            <a:off x="-10533" y="887857"/>
            <a:ext cx="9144000" cy="1588"/>
          </a:xfrm>
          <a:prstGeom prst="line">
            <a:avLst/>
          </a:prstGeom>
          <a:ln w="127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310259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95536" y="887857"/>
            <a:ext cx="8229600" cy="1028975"/>
          </a:xfrm>
        </p:spPr>
        <p:txBody>
          <a:bodyPr>
            <a:noAutofit/>
          </a:bodyPr>
          <a:lstStyle/>
          <a:p>
            <a:pPr algn="l"/>
            <a:r>
              <a:rPr lang="hr-HR" sz="3200" dirty="0" smtClean="0"/>
              <a:t>4.1.1. </a:t>
            </a:r>
            <a:r>
              <a:rPr lang="hr-HR" sz="3200" dirty="0" smtClean="0"/>
              <a:t>Temeljni zahtjevi na sustav zaštite</a:t>
            </a:r>
            <a:endParaRPr lang="hr-HR" sz="3200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67544" y="2420888"/>
            <a:ext cx="8157592" cy="4320480"/>
          </a:xfrm>
        </p:spPr>
        <p:txBody>
          <a:bodyPr>
            <a:normAutofit/>
          </a:bodyPr>
          <a:lstStyle/>
          <a:p>
            <a:pPr lvl="0"/>
            <a:r>
              <a:rPr lang="hr-HR" dirty="0"/>
              <a:t>Pouzdano, selektivno i brzo isključenje kvara</a:t>
            </a:r>
          </a:p>
          <a:p>
            <a:pPr lvl="0"/>
            <a:r>
              <a:rPr lang="hr-HR" dirty="0" smtClean="0"/>
              <a:t>Zaštita </a:t>
            </a:r>
            <a:r>
              <a:rPr lang="hr-HR" dirty="0"/>
              <a:t>jedinica mreže, postrojenja i instalacije korisnika mreže pogođenih kvarom, od većeg ili trajnog oštećenja</a:t>
            </a:r>
          </a:p>
          <a:p>
            <a:pPr lvl="0"/>
            <a:r>
              <a:rPr lang="hr-HR" dirty="0" smtClean="0"/>
              <a:t>Ograničenje </a:t>
            </a:r>
            <a:r>
              <a:rPr lang="hr-HR" dirty="0"/>
              <a:t>poremećaja i kvara na pogođene jedinice mreže, a bez međusobnog ugrožavanja mreže te postrojenja i instalacije korisnika mreže</a:t>
            </a:r>
          </a:p>
          <a:p>
            <a:pPr>
              <a:buFontTx/>
              <a:buChar char="-"/>
            </a:pPr>
            <a:endParaRPr lang="hr-HR" b="1" dirty="0" smtClean="0"/>
          </a:p>
        </p:txBody>
      </p:sp>
      <p:sp>
        <p:nvSpPr>
          <p:cNvPr id="6" name="Title 3"/>
          <p:cNvSpPr txBox="1">
            <a:spLocks/>
          </p:cNvSpPr>
          <p:nvPr/>
        </p:nvSpPr>
        <p:spPr>
          <a:xfrm>
            <a:off x="1051886" y="142505"/>
            <a:ext cx="6694488" cy="68933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/>
            <a:r>
              <a:rPr kumimoji="0" lang="hr-HR" sz="1600" b="1" i="0" u="none" strike="noStrike" kern="1200" cap="none" spc="-18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/>
            </a:r>
            <a:br>
              <a:rPr kumimoji="0" lang="hr-HR" sz="1600" b="1" i="0" u="none" strike="noStrike" kern="1200" cap="none" spc="-18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</a:br>
            <a:r>
              <a:rPr kumimoji="0" lang="hr-HR" sz="1600" b="1" i="0" u="none" strike="noStrike" kern="1200" cap="none" spc="-18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/>
            </a:r>
            <a:br>
              <a:rPr kumimoji="0" lang="hr-HR" sz="1600" b="1" i="0" u="none" strike="noStrike" kern="1200" cap="none" spc="-18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</a:br>
            <a:r>
              <a:rPr kumimoji="0" lang="hr-HR" sz="1800" b="1" i="0" u="none" strike="noStrike" kern="1200" cap="none" spc="-18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 </a:t>
            </a:r>
            <a:r>
              <a:rPr lang="hr-HR" sz="1800" b="1" dirty="0">
                <a:latin typeface="Arial" pitchFamily="34" charset="0"/>
                <a:cs typeface="Arial" pitchFamily="34" charset="0"/>
              </a:rPr>
              <a:t>UTJECAJ OIE NA DISTRIBUCIJSKU MREŽU</a:t>
            </a:r>
            <a:r>
              <a:rPr lang="hr-HR" sz="1600" b="1" spc="-100" dirty="0">
                <a:latin typeface="Arial" pitchFamily="34" charset="0"/>
                <a:cs typeface="Arial" pitchFamily="34" charset="0"/>
              </a:rPr>
              <a:t/>
            </a:r>
            <a:br>
              <a:rPr lang="hr-HR" sz="1600" b="1" spc="-100" dirty="0">
                <a:latin typeface="Arial" pitchFamily="34" charset="0"/>
                <a:cs typeface="Arial" pitchFamily="34" charset="0"/>
              </a:rPr>
            </a:br>
            <a:r>
              <a:rPr lang="hr-HR" sz="1800" b="1" cap="small" dirty="0">
                <a:latin typeface="Arial" pitchFamily="34" charset="0"/>
                <a:cs typeface="Arial" pitchFamily="34" charset="0"/>
              </a:rPr>
              <a:t>Ivan </a:t>
            </a:r>
            <a:r>
              <a:rPr lang="hr-HR" sz="1800" b="1" cap="small" dirty="0" smtClean="0">
                <a:latin typeface="Arial" pitchFamily="34" charset="0"/>
                <a:cs typeface="Arial" pitchFamily="34" charset="0"/>
              </a:rPr>
              <a:t>Radošević</a:t>
            </a:r>
            <a:r>
              <a:rPr lang="hr-HR" sz="1800" b="1" spc="-1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hr-HR" sz="1800" b="1" spc="-100" dirty="0" smtClean="0">
                <a:latin typeface="Arial" pitchFamily="34" charset="0"/>
                <a:cs typeface="Arial" pitchFamily="34" charset="0"/>
              </a:rPr>
            </a:br>
            <a:r>
              <a:rPr kumimoji="0" lang="hr-HR" sz="1800" b="1" i="0" u="none" strike="noStrike" kern="1200" cap="none" spc="-10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	</a:t>
            </a:r>
            <a:r>
              <a:rPr kumimoji="0" lang="hr-HR" sz="1800" b="1" i="0" u="none" strike="noStrike" kern="1200" cap="none" spc="0" normalizeH="0" baseline="0" noProof="0" dirty="0">
                <a:ln>
                  <a:noFill/>
                </a:ln>
                <a:solidFill>
                  <a:srgbClr val="1B10AC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		</a:t>
            </a:r>
            <a:r>
              <a:rPr kumimoji="0" lang="hr-HR" sz="1600" b="0" i="0" u="none" strike="noStrike" kern="1200" cap="none" spc="0" normalizeH="0" baseline="0" noProof="0" dirty="0">
                <a:ln>
                  <a:noFill/>
                </a:ln>
                <a:solidFill>
                  <a:srgbClr val="1B10AC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			 </a:t>
            </a:r>
            <a:r>
              <a:rPr kumimoji="0" lang="hr-HR" sz="18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	</a:t>
            </a:r>
            <a:r>
              <a:rPr kumimoji="0" lang="hr-HR" sz="20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		           </a:t>
            </a:r>
          </a:p>
        </p:txBody>
      </p:sp>
      <p:pic>
        <p:nvPicPr>
          <p:cNvPr id="7" name="Picture 2" descr="CIRED_logo color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3" y="238292"/>
            <a:ext cx="938321" cy="5900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3" descr="HKIE logotip PLAVI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352" y="138986"/>
            <a:ext cx="1316411" cy="6893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9" name="Straight Connector 8"/>
          <p:cNvCxnSpPr/>
          <p:nvPr/>
        </p:nvCxnSpPr>
        <p:spPr>
          <a:xfrm>
            <a:off x="-10533" y="887857"/>
            <a:ext cx="9144000" cy="1588"/>
          </a:xfrm>
          <a:prstGeom prst="line">
            <a:avLst/>
          </a:prstGeom>
          <a:ln w="127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411640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95536" y="887857"/>
            <a:ext cx="8229600" cy="1028975"/>
          </a:xfrm>
        </p:spPr>
        <p:txBody>
          <a:bodyPr>
            <a:noAutofit/>
          </a:bodyPr>
          <a:lstStyle/>
          <a:p>
            <a:pPr algn="l"/>
            <a:r>
              <a:rPr lang="hr-HR" sz="3200" dirty="0" smtClean="0"/>
              <a:t>4.1.2. </a:t>
            </a:r>
            <a:r>
              <a:rPr lang="hr-HR" sz="3200" dirty="0" smtClean="0"/>
              <a:t>Temeljni zahtjevi na sustav zaštite</a:t>
            </a:r>
            <a:endParaRPr lang="hr-HR" sz="3200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82671" y="1628800"/>
            <a:ext cx="8157592" cy="3096344"/>
          </a:xfrm>
        </p:spPr>
        <p:txBody>
          <a:bodyPr>
            <a:normAutofit fontScale="85000" lnSpcReduction="10000"/>
          </a:bodyPr>
          <a:lstStyle/>
          <a:p>
            <a:r>
              <a:rPr lang="vi-VN" dirty="0">
                <a:latin typeface="Calibri" panose="020F0502020204030204" pitchFamily="34" charset="0"/>
              </a:rPr>
              <a:t>Rezervno djelovanje zaštite, kod zatajenja osnovne zaštite jedinice mreže pogođenog kvarom</a:t>
            </a:r>
          </a:p>
          <a:p>
            <a:r>
              <a:rPr lang="vi-VN" dirty="0" smtClean="0">
                <a:latin typeface="Calibri" panose="020F0502020204030204" pitchFamily="34" charset="0"/>
              </a:rPr>
              <a:t>Pouzdano </a:t>
            </a:r>
            <a:r>
              <a:rPr lang="vi-VN" dirty="0">
                <a:latin typeface="Calibri" panose="020F0502020204030204" pitchFamily="34" charset="0"/>
              </a:rPr>
              <a:t>i privremeno ograničenje stanja poremećenog pogona mreže ili jedinica mreže </a:t>
            </a:r>
          </a:p>
          <a:p>
            <a:r>
              <a:rPr lang="vi-VN" dirty="0" smtClean="0">
                <a:latin typeface="Calibri" panose="020F0502020204030204" pitchFamily="34" charset="0"/>
              </a:rPr>
              <a:t>Odvajanje </a:t>
            </a:r>
            <a:r>
              <a:rPr lang="vi-VN" dirty="0">
                <a:latin typeface="Calibri" panose="020F0502020204030204" pitchFamily="34" charset="0"/>
              </a:rPr>
              <a:t>proizvodnih postrojenja od mreže u slučaju nastanka nedopuštenih uvjeta paralelnog </a:t>
            </a:r>
            <a:r>
              <a:rPr lang="vi-VN" dirty="0" smtClean="0">
                <a:latin typeface="Calibri" panose="020F0502020204030204" pitchFamily="34" charset="0"/>
              </a:rPr>
              <a:t>pogona</a:t>
            </a:r>
            <a:endParaRPr lang="vi-VN" dirty="0">
              <a:latin typeface="Calibri" panose="020F0502020204030204" pitchFamily="34" charset="0"/>
            </a:endParaRPr>
          </a:p>
        </p:txBody>
      </p:sp>
      <p:sp>
        <p:nvSpPr>
          <p:cNvPr id="6" name="Title 3"/>
          <p:cNvSpPr txBox="1">
            <a:spLocks/>
          </p:cNvSpPr>
          <p:nvPr/>
        </p:nvSpPr>
        <p:spPr>
          <a:xfrm>
            <a:off x="1051886" y="142505"/>
            <a:ext cx="6694488" cy="68933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/>
            <a:r>
              <a:rPr kumimoji="0" lang="hr-HR" sz="1600" b="1" i="0" u="none" strike="noStrike" kern="1200" cap="none" spc="-18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/>
            </a:r>
            <a:br>
              <a:rPr kumimoji="0" lang="hr-HR" sz="1600" b="1" i="0" u="none" strike="noStrike" kern="1200" cap="none" spc="-18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</a:br>
            <a:r>
              <a:rPr kumimoji="0" lang="hr-HR" sz="1600" b="1" i="0" u="none" strike="noStrike" kern="1200" cap="none" spc="-18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/>
            </a:r>
            <a:br>
              <a:rPr kumimoji="0" lang="hr-HR" sz="1600" b="1" i="0" u="none" strike="noStrike" kern="1200" cap="none" spc="-18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</a:br>
            <a:r>
              <a:rPr kumimoji="0" lang="hr-HR" sz="1800" b="1" i="0" u="none" strike="noStrike" kern="1200" cap="none" spc="-18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 </a:t>
            </a:r>
            <a:r>
              <a:rPr lang="hr-HR" sz="1800" b="1" dirty="0">
                <a:latin typeface="Arial" pitchFamily="34" charset="0"/>
                <a:cs typeface="Arial" pitchFamily="34" charset="0"/>
              </a:rPr>
              <a:t>UTJECAJ OIE NA DISTRIBUCIJSKU MREŽU</a:t>
            </a:r>
            <a:r>
              <a:rPr lang="hr-HR" sz="1600" b="1" spc="-100" dirty="0">
                <a:latin typeface="Arial" pitchFamily="34" charset="0"/>
                <a:cs typeface="Arial" pitchFamily="34" charset="0"/>
              </a:rPr>
              <a:t/>
            </a:r>
            <a:br>
              <a:rPr lang="hr-HR" sz="1600" b="1" spc="-100" dirty="0">
                <a:latin typeface="Arial" pitchFamily="34" charset="0"/>
                <a:cs typeface="Arial" pitchFamily="34" charset="0"/>
              </a:rPr>
            </a:br>
            <a:r>
              <a:rPr lang="hr-HR" sz="1800" b="1" cap="small" dirty="0">
                <a:latin typeface="Arial" pitchFamily="34" charset="0"/>
                <a:cs typeface="Arial" pitchFamily="34" charset="0"/>
              </a:rPr>
              <a:t>Ivan </a:t>
            </a:r>
            <a:r>
              <a:rPr lang="hr-HR" sz="1800" b="1" cap="small" dirty="0" smtClean="0">
                <a:latin typeface="Arial" pitchFamily="34" charset="0"/>
                <a:cs typeface="Arial" pitchFamily="34" charset="0"/>
              </a:rPr>
              <a:t>Radošević</a:t>
            </a:r>
            <a:r>
              <a:rPr lang="hr-HR" sz="1800" b="1" spc="-1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hr-HR" sz="1800" b="1" spc="-100" dirty="0" smtClean="0">
                <a:latin typeface="Arial" pitchFamily="34" charset="0"/>
                <a:cs typeface="Arial" pitchFamily="34" charset="0"/>
              </a:rPr>
            </a:br>
            <a:r>
              <a:rPr kumimoji="0" lang="hr-HR" sz="1800" b="1" i="0" u="none" strike="noStrike" kern="1200" cap="none" spc="-10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	</a:t>
            </a:r>
            <a:r>
              <a:rPr kumimoji="0" lang="hr-HR" sz="1800" b="1" i="0" u="none" strike="noStrike" kern="1200" cap="none" spc="0" normalizeH="0" baseline="0" noProof="0" dirty="0">
                <a:ln>
                  <a:noFill/>
                </a:ln>
                <a:solidFill>
                  <a:srgbClr val="1B10AC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		</a:t>
            </a:r>
            <a:r>
              <a:rPr kumimoji="0" lang="hr-HR" sz="1600" b="0" i="0" u="none" strike="noStrike" kern="1200" cap="none" spc="0" normalizeH="0" baseline="0" noProof="0" dirty="0">
                <a:ln>
                  <a:noFill/>
                </a:ln>
                <a:solidFill>
                  <a:srgbClr val="1B10AC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			 </a:t>
            </a:r>
            <a:r>
              <a:rPr kumimoji="0" lang="hr-HR" sz="18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	</a:t>
            </a:r>
            <a:r>
              <a:rPr kumimoji="0" lang="hr-HR" sz="20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		           </a:t>
            </a:r>
          </a:p>
        </p:txBody>
      </p:sp>
      <p:pic>
        <p:nvPicPr>
          <p:cNvPr id="7" name="Picture 2" descr="CIRED_logo color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3" y="238292"/>
            <a:ext cx="938321" cy="5900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3" descr="HKIE logotip PLAVI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352" y="138986"/>
            <a:ext cx="1316411" cy="6893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9" name="Straight Connector 8"/>
          <p:cNvCxnSpPr/>
          <p:nvPr/>
        </p:nvCxnSpPr>
        <p:spPr>
          <a:xfrm>
            <a:off x="-10533" y="887857"/>
            <a:ext cx="9144000" cy="1588"/>
          </a:xfrm>
          <a:prstGeom prst="line">
            <a:avLst/>
          </a:prstGeom>
          <a:ln w="127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4077072"/>
            <a:ext cx="8308975" cy="2511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251377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95536" y="887857"/>
            <a:ext cx="8229600" cy="1028975"/>
          </a:xfrm>
        </p:spPr>
        <p:txBody>
          <a:bodyPr>
            <a:noAutofit/>
          </a:bodyPr>
          <a:lstStyle/>
          <a:p>
            <a:pPr algn="l"/>
            <a:r>
              <a:rPr lang="hr-HR" sz="3200" dirty="0"/>
              <a:t>4</a:t>
            </a:r>
            <a:r>
              <a:rPr lang="hr-HR" sz="3200" dirty="0" smtClean="0"/>
              <a:t>.2</a:t>
            </a:r>
            <a:r>
              <a:rPr lang="hr-HR" sz="3200" dirty="0"/>
              <a:t>. </a:t>
            </a:r>
            <a:r>
              <a:rPr lang="hr-HR" sz="3200" dirty="0" smtClean="0"/>
              <a:t>Realizacija funkcije sustava zaštite</a:t>
            </a:r>
            <a:endParaRPr lang="hr-HR" sz="3200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82671" y="1916832"/>
            <a:ext cx="8157592" cy="3672408"/>
          </a:xfrm>
        </p:spPr>
        <p:txBody>
          <a:bodyPr>
            <a:normAutofit lnSpcReduction="10000"/>
          </a:bodyPr>
          <a:lstStyle/>
          <a:p>
            <a:r>
              <a:rPr lang="hr-HR" dirty="0"/>
              <a:t>Pravilima </a:t>
            </a:r>
            <a:r>
              <a:rPr lang="hr-HR" dirty="0" err="1"/>
              <a:t>podešenja</a:t>
            </a:r>
            <a:r>
              <a:rPr lang="hr-HR" dirty="0"/>
              <a:t> zaštite distribucijske mreže</a:t>
            </a:r>
          </a:p>
          <a:p>
            <a:r>
              <a:rPr lang="hr-HR" dirty="0" smtClean="0"/>
              <a:t>Planom </a:t>
            </a:r>
            <a:r>
              <a:rPr lang="hr-HR" dirty="0" err="1"/>
              <a:t>podešenja</a:t>
            </a:r>
            <a:r>
              <a:rPr lang="hr-HR" dirty="0"/>
              <a:t> zaštite u </a:t>
            </a:r>
            <a:r>
              <a:rPr lang="hr-HR" dirty="0" err="1"/>
              <a:t>distribucijkoj</a:t>
            </a:r>
            <a:r>
              <a:rPr lang="hr-HR" dirty="0"/>
              <a:t> mreži</a:t>
            </a:r>
          </a:p>
          <a:p>
            <a:r>
              <a:rPr lang="hr-HR" dirty="0" smtClean="0"/>
              <a:t>Definiranim </a:t>
            </a:r>
            <a:r>
              <a:rPr lang="hr-HR" dirty="0"/>
              <a:t>obavezama korisnika mreže sukladno pravilima i planu </a:t>
            </a:r>
            <a:r>
              <a:rPr lang="hr-HR" dirty="0" err="1"/>
              <a:t>podešenja</a:t>
            </a:r>
            <a:r>
              <a:rPr lang="hr-HR" dirty="0"/>
              <a:t> zaštite</a:t>
            </a:r>
          </a:p>
          <a:p>
            <a:r>
              <a:rPr lang="hr-HR" dirty="0" smtClean="0"/>
              <a:t>Složenijim </a:t>
            </a:r>
            <a:r>
              <a:rPr lang="hr-HR" dirty="0"/>
              <a:t>tehničkim rješenjima  </a:t>
            </a:r>
          </a:p>
        </p:txBody>
      </p:sp>
      <p:sp>
        <p:nvSpPr>
          <p:cNvPr id="6" name="Title 3"/>
          <p:cNvSpPr txBox="1">
            <a:spLocks/>
          </p:cNvSpPr>
          <p:nvPr/>
        </p:nvSpPr>
        <p:spPr>
          <a:xfrm>
            <a:off x="1051886" y="142505"/>
            <a:ext cx="6694488" cy="68933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/>
            <a:r>
              <a:rPr kumimoji="0" lang="hr-HR" sz="1600" b="1" i="0" u="none" strike="noStrike" kern="1200" cap="none" spc="-18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/>
            </a:r>
            <a:br>
              <a:rPr kumimoji="0" lang="hr-HR" sz="1600" b="1" i="0" u="none" strike="noStrike" kern="1200" cap="none" spc="-18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</a:br>
            <a:r>
              <a:rPr kumimoji="0" lang="hr-HR" sz="1600" b="1" i="0" u="none" strike="noStrike" kern="1200" cap="none" spc="-18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/>
            </a:r>
            <a:br>
              <a:rPr kumimoji="0" lang="hr-HR" sz="1600" b="1" i="0" u="none" strike="noStrike" kern="1200" cap="none" spc="-18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</a:br>
            <a:r>
              <a:rPr kumimoji="0" lang="hr-HR" sz="1800" b="1" i="0" u="none" strike="noStrike" kern="1200" cap="none" spc="-18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 </a:t>
            </a:r>
            <a:r>
              <a:rPr lang="hr-HR" sz="1800" b="1" dirty="0">
                <a:latin typeface="Arial" pitchFamily="34" charset="0"/>
                <a:cs typeface="Arial" pitchFamily="34" charset="0"/>
              </a:rPr>
              <a:t>UTJECAJ OIE NA DISTRIBUCIJSKU MREŽU</a:t>
            </a:r>
            <a:r>
              <a:rPr lang="hr-HR" sz="1600" b="1" spc="-100" dirty="0">
                <a:latin typeface="Arial" pitchFamily="34" charset="0"/>
                <a:cs typeface="Arial" pitchFamily="34" charset="0"/>
              </a:rPr>
              <a:t/>
            </a:r>
            <a:br>
              <a:rPr lang="hr-HR" sz="1600" b="1" spc="-100" dirty="0">
                <a:latin typeface="Arial" pitchFamily="34" charset="0"/>
                <a:cs typeface="Arial" pitchFamily="34" charset="0"/>
              </a:rPr>
            </a:br>
            <a:r>
              <a:rPr lang="hr-HR" sz="1800" b="1" cap="small" dirty="0">
                <a:latin typeface="Arial" pitchFamily="34" charset="0"/>
                <a:cs typeface="Arial" pitchFamily="34" charset="0"/>
              </a:rPr>
              <a:t>Ivan </a:t>
            </a:r>
            <a:r>
              <a:rPr lang="hr-HR" sz="1800" b="1" cap="small" dirty="0" smtClean="0">
                <a:latin typeface="Arial" pitchFamily="34" charset="0"/>
                <a:cs typeface="Arial" pitchFamily="34" charset="0"/>
              </a:rPr>
              <a:t>Radošević</a:t>
            </a:r>
            <a:r>
              <a:rPr lang="hr-HR" sz="1800" b="1" spc="-1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hr-HR" sz="1800" b="1" spc="-100" dirty="0" smtClean="0">
                <a:latin typeface="Arial" pitchFamily="34" charset="0"/>
                <a:cs typeface="Arial" pitchFamily="34" charset="0"/>
              </a:rPr>
            </a:br>
            <a:r>
              <a:rPr kumimoji="0" lang="hr-HR" sz="1800" b="1" i="0" u="none" strike="noStrike" kern="1200" cap="none" spc="-10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	</a:t>
            </a:r>
            <a:r>
              <a:rPr kumimoji="0" lang="hr-HR" sz="1800" b="1" i="0" u="none" strike="noStrike" kern="1200" cap="none" spc="0" normalizeH="0" baseline="0" noProof="0" dirty="0">
                <a:ln>
                  <a:noFill/>
                </a:ln>
                <a:solidFill>
                  <a:srgbClr val="1B10AC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		</a:t>
            </a:r>
            <a:r>
              <a:rPr kumimoji="0" lang="hr-HR" sz="1600" b="0" i="0" u="none" strike="noStrike" kern="1200" cap="none" spc="0" normalizeH="0" baseline="0" noProof="0" dirty="0">
                <a:ln>
                  <a:noFill/>
                </a:ln>
                <a:solidFill>
                  <a:srgbClr val="1B10AC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			 </a:t>
            </a:r>
            <a:r>
              <a:rPr kumimoji="0" lang="hr-HR" sz="18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	</a:t>
            </a:r>
            <a:r>
              <a:rPr kumimoji="0" lang="hr-HR" sz="20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		           </a:t>
            </a:r>
          </a:p>
        </p:txBody>
      </p:sp>
      <p:pic>
        <p:nvPicPr>
          <p:cNvPr id="7" name="Picture 2" descr="CIRED_logo color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3" y="238292"/>
            <a:ext cx="938321" cy="5900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3" descr="HKIE logotip PLAVI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352" y="138986"/>
            <a:ext cx="1316411" cy="6893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9" name="Straight Connector 8"/>
          <p:cNvCxnSpPr/>
          <p:nvPr/>
        </p:nvCxnSpPr>
        <p:spPr>
          <a:xfrm>
            <a:off x="-10533" y="887857"/>
            <a:ext cx="9144000" cy="1588"/>
          </a:xfrm>
          <a:prstGeom prst="line">
            <a:avLst/>
          </a:prstGeom>
          <a:ln w="127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072859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95536" y="924106"/>
            <a:ext cx="8229600" cy="992726"/>
          </a:xfrm>
        </p:spPr>
        <p:txBody>
          <a:bodyPr>
            <a:noAutofit/>
          </a:bodyPr>
          <a:lstStyle/>
          <a:p>
            <a:pPr algn="l"/>
            <a:r>
              <a:rPr lang="hr-HR" sz="3200" dirty="0" smtClean="0"/>
              <a:t>4.3</a:t>
            </a:r>
            <a:r>
              <a:rPr lang="hr-HR" sz="3200" dirty="0"/>
              <a:t>. </a:t>
            </a:r>
            <a:r>
              <a:rPr lang="hr-HR" sz="3200" dirty="0" smtClean="0"/>
              <a:t>Zaštite kod paralelnog pogona elektrane s mrežom</a:t>
            </a:r>
            <a:endParaRPr lang="hr-HR" sz="3200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82671" y="2204864"/>
            <a:ext cx="8157592" cy="3600400"/>
          </a:xfrm>
        </p:spPr>
        <p:txBody>
          <a:bodyPr>
            <a:normAutofit lnSpcReduction="10000"/>
          </a:bodyPr>
          <a:lstStyle/>
          <a:p>
            <a:pPr marL="566738" lvl="0" indent="-457200"/>
            <a:r>
              <a:rPr lang="hr-HR" dirty="0"/>
              <a:t>Zaštita od nedopuštenog paralelnog pogona mreže i proizvodnog </a:t>
            </a:r>
            <a:r>
              <a:rPr lang="hr-HR" dirty="0" smtClean="0"/>
              <a:t>postrojenja</a:t>
            </a:r>
            <a:endParaRPr lang="hr-HR" dirty="0"/>
          </a:p>
          <a:p>
            <a:pPr marL="566738" lvl="0" indent="-457200"/>
            <a:r>
              <a:rPr lang="hr-HR" dirty="0"/>
              <a:t>Zaštita mreže od utjecaja proizvodnog postrojenja</a:t>
            </a:r>
          </a:p>
          <a:p>
            <a:pPr marL="566738" lvl="0" indent="-457200"/>
            <a:r>
              <a:rPr lang="hr-HR" dirty="0"/>
              <a:t>Zaštita proizvodnog postrojenja od utjecaja mreže </a:t>
            </a:r>
          </a:p>
          <a:p>
            <a:pPr marL="566738" indent="-457200"/>
            <a:r>
              <a:rPr lang="hr-HR" dirty="0"/>
              <a:t>Zaštita proizvodnih jedinica</a:t>
            </a:r>
          </a:p>
        </p:txBody>
      </p:sp>
      <p:sp>
        <p:nvSpPr>
          <p:cNvPr id="6" name="Title 3"/>
          <p:cNvSpPr txBox="1">
            <a:spLocks/>
          </p:cNvSpPr>
          <p:nvPr/>
        </p:nvSpPr>
        <p:spPr>
          <a:xfrm>
            <a:off x="1051886" y="142505"/>
            <a:ext cx="6694488" cy="68933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/>
            <a:r>
              <a:rPr kumimoji="0" lang="hr-HR" sz="1600" b="1" i="0" u="none" strike="noStrike" kern="1200" cap="none" spc="-18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/>
            </a:r>
            <a:br>
              <a:rPr kumimoji="0" lang="hr-HR" sz="1600" b="1" i="0" u="none" strike="noStrike" kern="1200" cap="none" spc="-18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</a:br>
            <a:r>
              <a:rPr kumimoji="0" lang="hr-HR" sz="1600" b="1" i="0" u="none" strike="noStrike" kern="1200" cap="none" spc="-18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/>
            </a:r>
            <a:br>
              <a:rPr kumimoji="0" lang="hr-HR" sz="1600" b="1" i="0" u="none" strike="noStrike" kern="1200" cap="none" spc="-18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</a:br>
            <a:r>
              <a:rPr kumimoji="0" lang="hr-HR" sz="1800" b="1" i="0" u="none" strike="noStrike" kern="1200" cap="none" spc="-18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 </a:t>
            </a:r>
            <a:r>
              <a:rPr lang="hr-HR" sz="1800" b="1" dirty="0">
                <a:latin typeface="Arial" pitchFamily="34" charset="0"/>
                <a:cs typeface="Arial" pitchFamily="34" charset="0"/>
              </a:rPr>
              <a:t>UTJECAJ OIE NA DISTRIBUCIJSKU MREŽU</a:t>
            </a:r>
            <a:r>
              <a:rPr lang="hr-HR" sz="1600" b="1" spc="-100" dirty="0">
                <a:latin typeface="Arial" pitchFamily="34" charset="0"/>
                <a:cs typeface="Arial" pitchFamily="34" charset="0"/>
              </a:rPr>
              <a:t/>
            </a:r>
            <a:br>
              <a:rPr lang="hr-HR" sz="1600" b="1" spc="-100" dirty="0">
                <a:latin typeface="Arial" pitchFamily="34" charset="0"/>
                <a:cs typeface="Arial" pitchFamily="34" charset="0"/>
              </a:rPr>
            </a:br>
            <a:r>
              <a:rPr lang="hr-HR" sz="1800" b="1" cap="small" dirty="0">
                <a:latin typeface="Arial" pitchFamily="34" charset="0"/>
                <a:cs typeface="Arial" pitchFamily="34" charset="0"/>
              </a:rPr>
              <a:t>Ivan </a:t>
            </a:r>
            <a:r>
              <a:rPr lang="hr-HR" sz="1800" b="1" cap="small" dirty="0" smtClean="0">
                <a:latin typeface="Arial" pitchFamily="34" charset="0"/>
                <a:cs typeface="Arial" pitchFamily="34" charset="0"/>
              </a:rPr>
              <a:t>Radošević</a:t>
            </a:r>
            <a:r>
              <a:rPr lang="hr-HR" sz="1800" b="1" spc="-1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hr-HR" sz="1800" b="1" spc="-100" dirty="0" smtClean="0">
                <a:latin typeface="Arial" pitchFamily="34" charset="0"/>
                <a:cs typeface="Arial" pitchFamily="34" charset="0"/>
              </a:rPr>
            </a:br>
            <a:r>
              <a:rPr kumimoji="0" lang="hr-HR" sz="1800" b="1" i="0" u="none" strike="noStrike" kern="1200" cap="none" spc="-10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	</a:t>
            </a:r>
            <a:r>
              <a:rPr kumimoji="0" lang="hr-HR" sz="1800" b="1" i="0" u="none" strike="noStrike" kern="1200" cap="none" spc="0" normalizeH="0" baseline="0" noProof="0" dirty="0">
                <a:ln>
                  <a:noFill/>
                </a:ln>
                <a:solidFill>
                  <a:srgbClr val="1B10AC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		</a:t>
            </a:r>
            <a:r>
              <a:rPr kumimoji="0" lang="hr-HR" sz="1600" b="0" i="0" u="none" strike="noStrike" kern="1200" cap="none" spc="0" normalizeH="0" baseline="0" noProof="0" dirty="0">
                <a:ln>
                  <a:noFill/>
                </a:ln>
                <a:solidFill>
                  <a:srgbClr val="1B10AC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			 </a:t>
            </a:r>
            <a:r>
              <a:rPr kumimoji="0" lang="hr-HR" sz="18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	</a:t>
            </a:r>
            <a:r>
              <a:rPr kumimoji="0" lang="hr-HR" sz="20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		           </a:t>
            </a:r>
          </a:p>
        </p:txBody>
      </p:sp>
      <p:pic>
        <p:nvPicPr>
          <p:cNvPr id="7" name="Picture 2" descr="CIRED_logo color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3" y="238292"/>
            <a:ext cx="938321" cy="5900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3" descr="HKIE logotip PLAVI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352" y="138986"/>
            <a:ext cx="1316411" cy="6893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9" name="Straight Connector 8"/>
          <p:cNvCxnSpPr/>
          <p:nvPr/>
        </p:nvCxnSpPr>
        <p:spPr>
          <a:xfrm>
            <a:off x="-10533" y="887857"/>
            <a:ext cx="9144000" cy="1588"/>
          </a:xfrm>
          <a:prstGeom prst="line">
            <a:avLst/>
          </a:prstGeom>
          <a:ln w="127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251537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 idx="4294967295"/>
          </p:nvPr>
        </p:nvSpPr>
        <p:spPr>
          <a:xfrm>
            <a:off x="1021420" y="48323"/>
            <a:ext cx="6694488" cy="969963"/>
          </a:xfrm>
        </p:spPr>
        <p:txBody>
          <a:bodyPr>
            <a:noAutofit/>
          </a:bodyPr>
          <a:lstStyle/>
          <a:p>
            <a:r>
              <a:rPr lang="hr-HR" sz="1600" b="1" spc="-180" dirty="0">
                <a:latin typeface="Arial" pitchFamily="34" charset="0"/>
                <a:cs typeface="Arial" pitchFamily="34" charset="0"/>
              </a:rPr>
              <a:t/>
            </a:r>
            <a:br>
              <a:rPr lang="hr-HR" sz="1600" b="1" spc="-180" dirty="0">
                <a:latin typeface="Arial" pitchFamily="34" charset="0"/>
                <a:cs typeface="Arial" pitchFamily="34" charset="0"/>
              </a:rPr>
            </a:br>
            <a:r>
              <a:rPr lang="hr-HR" sz="1600" b="1" spc="-180" dirty="0">
                <a:latin typeface="Arial" pitchFamily="34" charset="0"/>
                <a:cs typeface="Arial" pitchFamily="34" charset="0"/>
              </a:rPr>
              <a:t/>
            </a:r>
            <a:br>
              <a:rPr lang="hr-HR" sz="1600" b="1" spc="-180" dirty="0">
                <a:latin typeface="Arial" pitchFamily="34" charset="0"/>
                <a:cs typeface="Arial" pitchFamily="34" charset="0"/>
              </a:rPr>
            </a:br>
            <a:r>
              <a:rPr lang="hr-HR" sz="1800" b="1" spc="-180" dirty="0">
                <a:latin typeface="Arial" pitchFamily="34" charset="0"/>
                <a:cs typeface="Arial" pitchFamily="34" charset="0"/>
              </a:rPr>
              <a:t>  </a:t>
            </a:r>
            <a:r>
              <a:rPr lang="hr-HR" sz="1800" b="1" dirty="0" smtClean="0">
                <a:latin typeface="Arial" pitchFamily="34" charset="0"/>
                <a:cs typeface="Arial" pitchFamily="34" charset="0"/>
              </a:rPr>
              <a:t>UTJECAJ OIE NA DISTRIBUCIJSKU MREŽU</a:t>
            </a:r>
            <a:r>
              <a:rPr lang="hr-HR" sz="1600" b="1" spc="-100" dirty="0">
                <a:latin typeface="Arial" pitchFamily="34" charset="0"/>
                <a:cs typeface="Arial" pitchFamily="34" charset="0"/>
              </a:rPr>
              <a:t/>
            </a:r>
            <a:br>
              <a:rPr lang="hr-HR" sz="1600" b="1" spc="-100" dirty="0">
                <a:latin typeface="Arial" pitchFamily="34" charset="0"/>
                <a:cs typeface="Arial" pitchFamily="34" charset="0"/>
              </a:rPr>
            </a:br>
            <a:r>
              <a:rPr lang="hr-HR" sz="1800" b="1" cap="small" dirty="0" smtClean="0">
                <a:latin typeface="Arial" pitchFamily="34" charset="0"/>
                <a:cs typeface="Arial" pitchFamily="34" charset="0"/>
              </a:rPr>
              <a:t>Ivan Radošević</a:t>
            </a:r>
            <a:r>
              <a:rPr lang="hr-HR" sz="1800" b="1" spc="-100" dirty="0">
                <a:latin typeface="Arial" pitchFamily="34" charset="0"/>
                <a:cs typeface="Arial" pitchFamily="34" charset="0"/>
              </a:rPr>
              <a:t/>
            </a:r>
            <a:br>
              <a:rPr lang="hr-HR" sz="1800" b="1" spc="-100" dirty="0">
                <a:latin typeface="Arial" pitchFamily="34" charset="0"/>
                <a:cs typeface="Arial" pitchFamily="34" charset="0"/>
              </a:rPr>
            </a:br>
            <a:r>
              <a:rPr lang="hr-HR" sz="1800" b="1" spc="-100" dirty="0">
                <a:latin typeface="Arial" pitchFamily="34" charset="0"/>
                <a:cs typeface="Arial" pitchFamily="34" charset="0"/>
              </a:rPr>
              <a:t>	</a:t>
            </a:r>
            <a:r>
              <a:rPr lang="hr-HR" sz="1800" b="1" dirty="0">
                <a:solidFill>
                  <a:srgbClr val="1B10AC"/>
                </a:solidFill>
                <a:latin typeface="Arial" pitchFamily="34" charset="0"/>
                <a:cs typeface="Arial" pitchFamily="34" charset="0"/>
              </a:rPr>
              <a:t>		</a:t>
            </a:r>
            <a:r>
              <a:rPr lang="hr-HR" sz="1600" dirty="0">
                <a:solidFill>
                  <a:srgbClr val="1B10AC"/>
                </a:solidFill>
                <a:latin typeface="Arial" pitchFamily="34" charset="0"/>
                <a:cs typeface="Arial" pitchFamily="34" charset="0"/>
              </a:rPr>
              <a:t> 			 </a:t>
            </a:r>
            <a:r>
              <a:rPr lang="hr-HR" sz="18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hr-HR" sz="20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		           </a:t>
            </a:r>
          </a:p>
        </p:txBody>
      </p:sp>
      <p:sp>
        <p:nvSpPr>
          <p:cNvPr id="12" name="Content Placeholder 11"/>
          <p:cNvSpPr>
            <a:spLocks noGrp="1"/>
          </p:cNvSpPr>
          <p:nvPr>
            <p:ph idx="4294967295"/>
          </p:nvPr>
        </p:nvSpPr>
        <p:spPr>
          <a:xfrm>
            <a:off x="0" y="1412875"/>
            <a:ext cx="9144000" cy="5445125"/>
          </a:xfrm>
          <a:ln>
            <a:solidFill>
              <a:schemeClr val="bg1"/>
            </a:solidFill>
          </a:ln>
        </p:spPr>
        <p:txBody>
          <a:bodyPr/>
          <a:lstStyle/>
          <a:p>
            <a:pPr marL="0" indent="0" algn="ctr">
              <a:buNone/>
            </a:pPr>
            <a:r>
              <a:rPr lang="hr-HR" b="1" dirty="0" smtClean="0"/>
              <a:t>SADRŽAJ IZLAGANJA</a:t>
            </a:r>
          </a:p>
          <a:p>
            <a:pPr marL="514350" indent="-514350">
              <a:buAutoNum type="arabicPeriod"/>
            </a:pPr>
            <a:r>
              <a:rPr lang="hr-HR" b="1" dirty="0" smtClean="0"/>
              <a:t>Uvod</a:t>
            </a:r>
          </a:p>
          <a:p>
            <a:pPr marL="514350" indent="-514350">
              <a:buAutoNum type="arabicPeriod"/>
            </a:pPr>
            <a:r>
              <a:rPr lang="hr-HR" b="1" dirty="0" smtClean="0"/>
              <a:t>Fleksibilnost sustava</a:t>
            </a:r>
          </a:p>
          <a:p>
            <a:pPr marL="514350" indent="-514350">
              <a:buAutoNum type="arabicPeriod"/>
            </a:pPr>
            <a:r>
              <a:rPr lang="hr-HR" b="1" dirty="0" smtClean="0"/>
              <a:t>Utjecaj OIE na vođenje mreže</a:t>
            </a:r>
          </a:p>
          <a:p>
            <a:pPr marL="514350" indent="-514350">
              <a:buAutoNum type="arabicPeriod"/>
            </a:pPr>
            <a:r>
              <a:rPr lang="hr-HR" b="1" dirty="0" smtClean="0"/>
              <a:t>Utjecaj OIE na sustav električne zaštite</a:t>
            </a:r>
          </a:p>
          <a:p>
            <a:pPr marL="514350" indent="-514350">
              <a:buAutoNum type="arabicPeriod"/>
            </a:pPr>
            <a:r>
              <a:rPr lang="hr-HR" b="1" dirty="0" smtClean="0"/>
              <a:t>Utjecaj OIE na kvalitetu napona</a:t>
            </a:r>
          </a:p>
          <a:p>
            <a:pPr marL="514350" indent="-514350">
              <a:buFont typeface="Arial" panose="020B0604020202020204" pitchFamily="34" charset="0"/>
              <a:buAutoNum type="arabicPeriod"/>
            </a:pPr>
            <a:r>
              <a:rPr lang="hr-HR" b="1" dirty="0"/>
              <a:t>Zakon o OIEVUK</a:t>
            </a:r>
          </a:p>
          <a:p>
            <a:pPr marL="514350" indent="-514350">
              <a:buFont typeface="Arial" panose="020B0604020202020204" pitchFamily="34" charset="0"/>
              <a:buAutoNum type="arabicPeriod"/>
            </a:pPr>
            <a:r>
              <a:rPr lang="hr-HR" b="1" dirty="0" smtClean="0"/>
              <a:t>HEP </a:t>
            </a:r>
            <a:r>
              <a:rPr lang="hr-HR" b="1" dirty="0"/>
              <a:t>ODS – u koraku s </a:t>
            </a:r>
            <a:r>
              <a:rPr lang="hr-HR" b="1" dirty="0" smtClean="0"/>
              <a:t>vremenom</a:t>
            </a:r>
            <a:endParaRPr lang="hr-HR" b="1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-10533" y="887857"/>
            <a:ext cx="9144000" cy="1588"/>
          </a:xfrm>
          <a:prstGeom prst="line">
            <a:avLst/>
          </a:prstGeom>
          <a:ln w="127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2" descr="CIRED_logo color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3" y="238292"/>
            <a:ext cx="938321" cy="5900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3" descr="HKIE logotip PLAVI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352" y="138986"/>
            <a:ext cx="1316411" cy="6893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452896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46667" y="1052736"/>
            <a:ext cx="8229600" cy="1028975"/>
          </a:xfrm>
        </p:spPr>
        <p:txBody>
          <a:bodyPr>
            <a:noAutofit/>
          </a:bodyPr>
          <a:lstStyle/>
          <a:p>
            <a:pPr algn="l"/>
            <a:r>
              <a:rPr lang="hr-HR" sz="3200" dirty="0"/>
              <a:t>4</a:t>
            </a:r>
            <a:r>
              <a:rPr lang="hr-HR" sz="3200" dirty="0" smtClean="0"/>
              <a:t>.4</a:t>
            </a:r>
            <a:r>
              <a:rPr lang="hr-HR" sz="3200" dirty="0"/>
              <a:t>. </a:t>
            </a:r>
            <a:r>
              <a:rPr lang="hr-HR" sz="3200" dirty="0" smtClean="0"/>
              <a:t>Zaštite </a:t>
            </a:r>
            <a:r>
              <a:rPr lang="hr-HR" sz="3200" dirty="0" err="1" smtClean="0"/>
              <a:t>mikromreže</a:t>
            </a:r>
            <a:endParaRPr lang="hr-HR" sz="3200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82671" y="2204864"/>
            <a:ext cx="8157592" cy="3600400"/>
          </a:xfrm>
        </p:spPr>
        <p:txBody>
          <a:bodyPr>
            <a:normAutofit/>
          </a:bodyPr>
          <a:lstStyle/>
          <a:p>
            <a:pPr marL="566738" lvl="0" indent="-457200"/>
            <a:r>
              <a:rPr lang="hr-HR" dirty="0"/>
              <a:t>Detekcija otočnog režima rada</a:t>
            </a:r>
          </a:p>
          <a:p>
            <a:pPr marL="566738" lvl="0" indent="-457200"/>
            <a:r>
              <a:rPr lang="hr-HR" dirty="0" smtClean="0"/>
              <a:t>Zadržavanje </a:t>
            </a:r>
            <a:r>
              <a:rPr lang="hr-HR" dirty="0"/>
              <a:t>temeljnih značajki zaštite</a:t>
            </a:r>
          </a:p>
          <a:p>
            <a:pPr marL="566738" lvl="0" indent="-457200"/>
            <a:r>
              <a:rPr lang="hr-HR" dirty="0" smtClean="0"/>
              <a:t>Adaptivne </a:t>
            </a:r>
            <a:r>
              <a:rPr lang="hr-HR" dirty="0"/>
              <a:t>metode zaštite </a:t>
            </a:r>
            <a:r>
              <a:rPr lang="hr-HR" dirty="0" err="1"/>
              <a:t>mikromreže</a:t>
            </a:r>
            <a:endParaRPr lang="hr-HR" dirty="0"/>
          </a:p>
          <a:p>
            <a:pPr marL="566738" lvl="0" indent="-457200"/>
            <a:r>
              <a:rPr lang="hr-HR" dirty="0" smtClean="0"/>
              <a:t>Zaštita </a:t>
            </a:r>
            <a:r>
              <a:rPr lang="hr-HR" dirty="0"/>
              <a:t>proizvodnih jedinica</a:t>
            </a:r>
          </a:p>
        </p:txBody>
      </p:sp>
      <p:sp>
        <p:nvSpPr>
          <p:cNvPr id="6" name="Title 3"/>
          <p:cNvSpPr txBox="1">
            <a:spLocks/>
          </p:cNvSpPr>
          <p:nvPr/>
        </p:nvSpPr>
        <p:spPr>
          <a:xfrm>
            <a:off x="1051886" y="142505"/>
            <a:ext cx="6694488" cy="68933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/>
            <a:r>
              <a:rPr kumimoji="0" lang="hr-HR" sz="1600" b="1" i="0" u="none" strike="noStrike" kern="1200" cap="none" spc="-18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/>
            </a:r>
            <a:br>
              <a:rPr kumimoji="0" lang="hr-HR" sz="1600" b="1" i="0" u="none" strike="noStrike" kern="1200" cap="none" spc="-18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</a:br>
            <a:r>
              <a:rPr kumimoji="0" lang="hr-HR" sz="1600" b="1" i="0" u="none" strike="noStrike" kern="1200" cap="none" spc="-18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/>
            </a:r>
            <a:br>
              <a:rPr kumimoji="0" lang="hr-HR" sz="1600" b="1" i="0" u="none" strike="noStrike" kern="1200" cap="none" spc="-18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</a:br>
            <a:r>
              <a:rPr kumimoji="0" lang="hr-HR" sz="1800" b="1" i="0" u="none" strike="noStrike" kern="1200" cap="none" spc="-18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 </a:t>
            </a:r>
            <a:r>
              <a:rPr lang="hr-HR" sz="1800" b="1" dirty="0">
                <a:latin typeface="Arial" pitchFamily="34" charset="0"/>
                <a:cs typeface="Arial" pitchFamily="34" charset="0"/>
              </a:rPr>
              <a:t>UTJECAJ OIE NA DISTRIBUCIJSKU MREŽU</a:t>
            </a:r>
            <a:r>
              <a:rPr lang="hr-HR" sz="1600" b="1" spc="-100" dirty="0">
                <a:latin typeface="Arial" pitchFamily="34" charset="0"/>
                <a:cs typeface="Arial" pitchFamily="34" charset="0"/>
              </a:rPr>
              <a:t/>
            </a:r>
            <a:br>
              <a:rPr lang="hr-HR" sz="1600" b="1" spc="-100" dirty="0">
                <a:latin typeface="Arial" pitchFamily="34" charset="0"/>
                <a:cs typeface="Arial" pitchFamily="34" charset="0"/>
              </a:rPr>
            </a:br>
            <a:r>
              <a:rPr lang="hr-HR" sz="1800" b="1" cap="small" dirty="0">
                <a:latin typeface="Arial" pitchFamily="34" charset="0"/>
                <a:cs typeface="Arial" pitchFamily="34" charset="0"/>
              </a:rPr>
              <a:t>Ivan </a:t>
            </a:r>
            <a:r>
              <a:rPr lang="hr-HR" sz="1800" b="1" cap="small" dirty="0" smtClean="0">
                <a:latin typeface="Arial" pitchFamily="34" charset="0"/>
                <a:cs typeface="Arial" pitchFamily="34" charset="0"/>
              </a:rPr>
              <a:t>Radošević</a:t>
            </a:r>
            <a:r>
              <a:rPr lang="hr-HR" sz="1800" b="1" spc="-1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hr-HR" sz="1800" b="1" spc="-100" dirty="0" smtClean="0">
                <a:latin typeface="Arial" pitchFamily="34" charset="0"/>
                <a:cs typeface="Arial" pitchFamily="34" charset="0"/>
              </a:rPr>
            </a:br>
            <a:r>
              <a:rPr kumimoji="0" lang="hr-HR" sz="1800" b="1" i="0" u="none" strike="noStrike" kern="1200" cap="none" spc="-10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	</a:t>
            </a:r>
            <a:r>
              <a:rPr kumimoji="0" lang="hr-HR" sz="1800" b="1" i="0" u="none" strike="noStrike" kern="1200" cap="none" spc="0" normalizeH="0" baseline="0" noProof="0" dirty="0">
                <a:ln>
                  <a:noFill/>
                </a:ln>
                <a:solidFill>
                  <a:srgbClr val="1B10AC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		</a:t>
            </a:r>
            <a:r>
              <a:rPr kumimoji="0" lang="hr-HR" sz="1600" b="0" i="0" u="none" strike="noStrike" kern="1200" cap="none" spc="0" normalizeH="0" baseline="0" noProof="0" dirty="0">
                <a:ln>
                  <a:noFill/>
                </a:ln>
                <a:solidFill>
                  <a:srgbClr val="1B10AC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			 </a:t>
            </a:r>
            <a:r>
              <a:rPr kumimoji="0" lang="hr-HR" sz="18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	</a:t>
            </a:r>
            <a:r>
              <a:rPr kumimoji="0" lang="hr-HR" sz="20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		           </a:t>
            </a:r>
          </a:p>
        </p:txBody>
      </p:sp>
      <p:pic>
        <p:nvPicPr>
          <p:cNvPr id="7" name="Picture 2" descr="CIRED_logo color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3" y="238292"/>
            <a:ext cx="938321" cy="5900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3" descr="HKIE logotip PLAVI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352" y="138986"/>
            <a:ext cx="1316411" cy="6893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9" name="Straight Connector 8"/>
          <p:cNvCxnSpPr/>
          <p:nvPr/>
        </p:nvCxnSpPr>
        <p:spPr>
          <a:xfrm>
            <a:off x="-10533" y="887857"/>
            <a:ext cx="9144000" cy="1588"/>
          </a:xfrm>
          <a:prstGeom prst="line">
            <a:avLst/>
          </a:prstGeom>
          <a:ln w="127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326627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46667" y="1052736"/>
            <a:ext cx="8229600" cy="1028975"/>
          </a:xfrm>
        </p:spPr>
        <p:txBody>
          <a:bodyPr>
            <a:noAutofit/>
          </a:bodyPr>
          <a:lstStyle/>
          <a:p>
            <a:pPr algn="l"/>
            <a:r>
              <a:rPr lang="hr-HR" sz="3200" dirty="0" smtClean="0"/>
              <a:t>4.5</a:t>
            </a:r>
            <a:r>
              <a:rPr lang="hr-HR" sz="3200" dirty="0"/>
              <a:t>. </a:t>
            </a:r>
            <a:r>
              <a:rPr lang="hr-HR" sz="3200" dirty="0" smtClean="0"/>
              <a:t>Temeljne utjecajne veličine pogona proizvodnog postrojenja s mrežom</a:t>
            </a:r>
            <a:endParaRPr lang="hr-HR" sz="3200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82671" y="2204864"/>
            <a:ext cx="8157592" cy="3600400"/>
          </a:xfrm>
        </p:spPr>
        <p:txBody>
          <a:bodyPr>
            <a:normAutofit lnSpcReduction="10000"/>
          </a:bodyPr>
          <a:lstStyle/>
          <a:p>
            <a:pPr marL="566738" lvl="0" indent="-457200"/>
            <a:r>
              <a:rPr lang="hr-HR" dirty="0"/>
              <a:t>Tehnički podaci o proizvodnom postrojenju i način priključenja na mrežu</a:t>
            </a:r>
          </a:p>
          <a:p>
            <a:pPr marL="566738" lvl="0" indent="-457200"/>
            <a:r>
              <a:rPr lang="hr-HR" dirty="0"/>
              <a:t>Zahtjevi za prolazak kroz stanje kvara u mreži</a:t>
            </a:r>
          </a:p>
          <a:p>
            <a:pPr marL="566738" lvl="0" indent="-457200"/>
            <a:r>
              <a:rPr lang="hr-HR" dirty="0"/>
              <a:t>Značajke sustava APU-a u mreži</a:t>
            </a:r>
          </a:p>
          <a:p>
            <a:pPr marL="566738" lvl="0" indent="-457200"/>
            <a:r>
              <a:rPr lang="hr-HR" dirty="0"/>
              <a:t>Tehnološka izvedba proizvodnog postrojenja </a:t>
            </a:r>
          </a:p>
          <a:p>
            <a:pPr marL="566738" lvl="0" indent="-457200"/>
            <a:r>
              <a:rPr lang="hr-HR" dirty="0"/>
              <a:t>Sposobnost elektrane za otočni pogon tj. za dinamičko balansiranje snage</a:t>
            </a:r>
          </a:p>
        </p:txBody>
      </p:sp>
      <p:sp>
        <p:nvSpPr>
          <p:cNvPr id="6" name="Title 3"/>
          <p:cNvSpPr txBox="1">
            <a:spLocks/>
          </p:cNvSpPr>
          <p:nvPr/>
        </p:nvSpPr>
        <p:spPr>
          <a:xfrm>
            <a:off x="1051886" y="142505"/>
            <a:ext cx="6694488" cy="68933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/>
            <a:r>
              <a:rPr kumimoji="0" lang="hr-HR" sz="1600" b="1" i="0" u="none" strike="noStrike" kern="1200" cap="none" spc="-18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/>
            </a:r>
            <a:br>
              <a:rPr kumimoji="0" lang="hr-HR" sz="1600" b="1" i="0" u="none" strike="noStrike" kern="1200" cap="none" spc="-18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</a:br>
            <a:r>
              <a:rPr kumimoji="0" lang="hr-HR" sz="1600" b="1" i="0" u="none" strike="noStrike" kern="1200" cap="none" spc="-18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/>
            </a:r>
            <a:br>
              <a:rPr kumimoji="0" lang="hr-HR" sz="1600" b="1" i="0" u="none" strike="noStrike" kern="1200" cap="none" spc="-18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</a:br>
            <a:r>
              <a:rPr kumimoji="0" lang="hr-HR" sz="1800" b="1" i="0" u="none" strike="noStrike" kern="1200" cap="none" spc="-18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 </a:t>
            </a:r>
            <a:r>
              <a:rPr lang="hr-HR" sz="1800" b="1" dirty="0">
                <a:latin typeface="Arial" pitchFamily="34" charset="0"/>
                <a:cs typeface="Arial" pitchFamily="34" charset="0"/>
              </a:rPr>
              <a:t>UTJECAJ OIE NA DISTRIBUCIJSKU MREŽU</a:t>
            </a:r>
            <a:r>
              <a:rPr lang="hr-HR" sz="1600" b="1" spc="-100" dirty="0">
                <a:latin typeface="Arial" pitchFamily="34" charset="0"/>
                <a:cs typeface="Arial" pitchFamily="34" charset="0"/>
              </a:rPr>
              <a:t/>
            </a:r>
            <a:br>
              <a:rPr lang="hr-HR" sz="1600" b="1" spc="-100" dirty="0">
                <a:latin typeface="Arial" pitchFamily="34" charset="0"/>
                <a:cs typeface="Arial" pitchFamily="34" charset="0"/>
              </a:rPr>
            </a:br>
            <a:r>
              <a:rPr lang="hr-HR" sz="1800" b="1" cap="small" dirty="0">
                <a:latin typeface="Arial" pitchFamily="34" charset="0"/>
                <a:cs typeface="Arial" pitchFamily="34" charset="0"/>
              </a:rPr>
              <a:t>Ivan </a:t>
            </a:r>
            <a:r>
              <a:rPr lang="hr-HR" sz="1800" b="1" cap="small" dirty="0" smtClean="0">
                <a:latin typeface="Arial" pitchFamily="34" charset="0"/>
                <a:cs typeface="Arial" pitchFamily="34" charset="0"/>
              </a:rPr>
              <a:t>Radošević</a:t>
            </a:r>
            <a:r>
              <a:rPr lang="hr-HR" sz="1800" b="1" spc="-1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hr-HR" sz="1800" b="1" spc="-100" dirty="0" smtClean="0">
                <a:latin typeface="Arial" pitchFamily="34" charset="0"/>
                <a:cs typeface="Arial" pitchFamily="34" charset="0"/>
              </a:rPr>
            </a:br>
            <a:r>
              <a:rPr kumimoji="0" lang="hr-HR" sz="1800" b="1" i="0" u="none" strike="noStrike" kern="1200" cap="none" spc="-10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	</a:t>
            </a:r>
            <a:r>
              <a:rPr kumimoji="0" lang="hr-HR" sz="1800" b="1" i="0" u="none" strike="noStrike" kern="1200" cap="none" spc="0" normalizeH="0" baseline="0" noProof="0" dirty="0">
                <a:ln>
                  <a:noFill/>
                </a:ln>
                <a:solidFill>
                  <a:srgbClr val="1B10AC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		</a:t>
            </a:r>
            <a:r>
              <a:rPr kumimoji="0" lang="hr-HR" sz="1600" b="0" i="0" u="none" strike="noStrike" kern="1200" cap="none" spc="0" normalizeH="0" baseline="0" noProof="0" dirty="0">
                <a:ln>
                  <a:noFill/>
                </a:ln>
                <a:solidFill>
                  <a:srgbClr val="1B10AC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			 </a:t>
            </a:r>
            <a:r>
              <a:rPr kumimoji="0" lang="hr-HR" sz="18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	</a:t>
            </a:r>
            <a:r>
              <a:rPr kumimoji="0" lang="hr-HR" sz="20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		           </a:t>
            </a:r>
          </a:p>
        </p:txBody>
      </p:sp>
      <p:pic>
        <p:nvPicPr>
          <p:cNvPr id="7" name="Picture 2" descr="CIRED_logo color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3" y="238292"/>
            <a:ext cx="938321" cy="5900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3" descr="HKIE logotip PLAVI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352" y="138986"/>
            <a:ext cx="1316411" cy="6893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9" name="Straight Connector 8"/>
          <p:cNvCxnSpPr/>
          <p:nvPr/>
        </p:nvCxnSpPr>
        <p:spPr>
          <a:xfrm>
            <a:off x="-10533" y="887857"/>
            <a:ext cx="9144000" cy="1588"/>
          </a:xfrm>
          <a:prstGeom prst="line">
            <a:avLst/>
          </a:prstGeom>
          <a:ln w="127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104882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46667" y="1052736"/>
            <a:ext cx="8229600" cy="1028975"/>
          </a:xfrm>
        </p:spPr>
        <p:txBody>
          <a:bodyPr>
            <a:noAutofit/>
          </a:bodyPr>
          <a:lstStyle/>
          <a:p>
            <a:pPr algn="l"/>
            <a:r>
              <a:rPr lang="hr-HR" sz="3200" dirty="0" smtClean="0"/>
              <a:t>4.6. </a:t>
            </a:r>
            <a:r>
              <a:rPr lang="hr-HR" sz="3200" dirty="0" smtClean="0"/>
              <a:t>Nedopušteni uvjeti paralelnog pogona na sučelju s OIE</a:t>
            </a:r>
            <a:endParaRPr lang="hr-HR" sz="3200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82671" y="2204864"/>
            <a:ext cx="8157592" cy="4104456"/>
          </a:xfrm>
        </p:spPr>
        <p:txBody>
          <a:bodyPr>
            <a:normAutofit fontScale="92500" lnSpcReduction="10000"/>
          </a:bodyPr>
          <a:lstStyle/>
          <a:p>
            <a:pPr marL="566738" lvl="0" indent="-457200"/>
            <a:r>
              <a:rPr lang="vi-VN" dirty="0" smtClean="0"/>
              <a:t>Poremećaji </a:t>
            </a:r>
            <a:r>
              <a:rPr lang="vi-VN" dirty="0"/>
              <a:t>u radu elektroenergetskog sustava</a:t>
            </a:r>
          </a:p>
          <a:p>
            <a:pPr marL="566738" lvl="0" indent="-457200"/>
            <a:r>
              <a:rPr lang="vi-VN" dirty="0" smtClean="0"/>
              <a:t>Poremećaji </a:t>
            </a:r>
            <a:r>
              <a:rPr lang="vi-VN" dirty="0"/>
              <a:t>s porijeklom u neposredno nadređenoj mreži ili širem dijelu distribucijske mreže</a:t>
            </a:r>
          </a:p>
          <a:p>
            <a:pPr marL="566738" lvl="0" indent="-457200"/>
            <a:r>
              <a:rPr lang="vi-VN" dirty="0" smtClean="0"/>
              <a:t>Kvarovi </a:t>
            </a:r>
            <a:r>
              <a:rPr lang="vi-VN" dirty="0"/>
              <a:t>u neposredno nadređenoj mreži ili širem dijelu mreže </a:t>
            </a:r>
          </a:p>
          <a:p>
            <a:pPr marL="566738" lvl="0" indent="-457200"/>
            <a:r>
              <a:rPr lang="vi-VN" dirty="0" smtClean="0"/>
              <a:t>Poremećaj</a:t>
            </a:r>
            <a:r>
              <a:rPr lang="hr-HR" dirty="0" smtClean="0"/>
              <a:t>i</a:t>
            </a:r>
            <a:r>
              <a:rPr lang="vi-VN" dirty="0" smtClean="0"/>
              <a:t> </a:t>
            </a:r>
            <a:r>
              <a:rPr lang="vi-VN" dirty="0"/>
              <a:t>ili </a:t>
            </a:r>
            <a:r>
              <a:rPr lang="vi-VN" dirty="0" smtClean="0"/>
              <a:t>kvaro</a:t>
            </a:r>
            <a:r>
              <a:rPr lang="hr-HR" dirty="0" smtClean="0"/>
              <a:t>vi</a:t>
            </a:r>
            <a:r>
              <a:rPr lang="vi-VN" dirty="0" smtClean="0"/>
              <a:t> </a:t>
            </a:r>
            <a:r>
              <a:rPr lang="vi-VN" dirty="0"/>
              <a:t>u proizvodnom </a:t>
            </a:r>
            <a:r>
              <a:rPr lang="vi-VN" dirty="0" smtClean="0"/>
              <a:t>postrojenju</a:t>
            </a:r>
            <a:endParaRPr lang="vi-VN" dirty="0"/>
          </a:p>
        </p:txBody>
      </p:sp>
      <p:sp>
        <p:nvSpPr>
          <p:cNvPr id="6" name="Title 3"/>
          <p:cNvSpPr txBox="1">
            <a:spLocks/>
          </p:cNvSpPr>
          <p:nvPr/>
        </p:nvSpPr>
        <p:spPr>
          <a:xfrm>
            <a:off x="1051886" y="142505"/>
            <a:ext cx="6694488" cy="68933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/>
            <a:r>
              <a:rPr kumimoji="0" lang="hr-HR" sz="1600" b="1" i="0" u="none" strike="noStrike" kern="1200" cap="none" spc="-18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/>
            </a:r>
            <a:br>
              <a:rPr kumimoji="0" lang="hr-HR" sz="1600" b="1" i="0" u="none" strike="noStrike" kern="1200" cap="none" spc="-18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</a:br>
            <a:r>
              <a:rPr kumimoji="0" lang="hr-HR" sz="1600" b="1" i="0" u="none" strike="noStrike" kern="1200" cap="none" spc="-18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/>
            </a:r>
            <a:br>
              <a:rPr kumimoji="0" lang="hr-HR" sz="1600" b="1" i="0" u="none" strike="noStrike" kern="1200" cap="none" spc="-18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</a:br>
            <a:r>
              <a:rPr kumimoji="0" lang="hr-HR" sz="1800" b="1" i="0" u="none" strike="noStrike" kern="1200" cap="none" spc="-18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 </a:t>
            </a:r>
            <a:r>
              <a:rPr lang="hr-HR" sz="1800" b="1" dirty="0">
                <a:latin typeface="Arial" pitchFamily="34" charset="0"/>
                <a:cs typeface="Arial" pitchFamily="34" charset="0"/>
              </a:rPr>
              <a:t>UTJECAJ OIE NA DISTRIBUCIJSKU MREŽU</a:t>
            </a:r>
            <a:r>
              <a:rPr lang="hr-HR" sz="1600" b="1" spc="-100" dirty="0">
                <a:latin typeface="Arial" pitchFamily="34" charset="0"/>
                <a:cs typeface="Arial" pitchFamily="34" charset="0"/>
              </a:rPr>
              <a:t/>
            </a:r>
            <a:br>
              <a:rPr lang="hr-HR" sz="1600" b="1" spc="-100" dirty="0">
                <a:latin typeface="Arial" pitchFamily="34" charset="0"/>
                <a:cs typeface="Arial" pitchFamily="34" charset="0"/>
              </a:rPr>
            </a:br>
            <a:r>
              <a:rPr lang="hr-HR" sz="1800" b="1" cap="small" dirty="0">
                <a:latin typeface="Arial" pitchFamily="34" charset="0"/>
                <a:cs typeface="Arial" pitchFamily="34" charset="0"/>
              </a:rPr>
              <a:t>Ivan </a:t>
            </a:r>
            <a:r>
              <a:rPr lang="hr-HR" sz="1800" b="1" cap="small" dirty="0" smtClean="0">
                <a:latin typeface="Arial" pitchFamily="34" charset="0"/>
                <a:cs typeface="Arial" pitchFamily="34" charset="0"/>
              </a:rPr>
              <a:t>Radošević</a:t>
            </a:r>
            <a:r>
              <a:rPr lang="hr-HR" sz="1800" b="1" spc="-1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hr-HR" sz="1800" b="1" spc="-100" dirty="0" smtClean="0">
                <a:latin typeface="Arial" pitchFamily="34" charset="0"/>
                <a:cs typeface="Arial" pitchFamily="34" charset="0"/>
              </a:rPr>
            </a:br>
            <a:r>
              <a:rPr kumimoji="0" lang="hr-HR" sz="1800" b="1" i="0" u="none" strike="noStrike" kern="1200" cap="none" spc="-10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	</a:t>
            </a:r>
            <a:r>
              <a:rPr kumimoji="0" lang="hr-HR" sz="1800" b="1" i="0" u="none" strike="noStrike" kern="1200" cap="none" spc="0" normalizeH="0" baseline="0" noProof="0" dirty="0">
                <a:ln>
                  <a:noFill/>
                </a:ln>
                <a:solidFill>
                  <a:srgbClr val="1B10AC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		</a:t>
            </a:r>
            <a:r>
              <a:rPr kumimoji="0" lang="hr-HR" sz="1600" b="0" i="0" u="none" strike="noStrike" kern="1200" cap="none" spc="0" normalizeH="0" baseline="0" noProof="0" dirty="0">
                <a:ln>
                  <a:noFill/>
                </a:ln>
                <a:solidFill>
                  <a:srgbClr val="1B10AC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			 </a:t>
            </a:r>
            <a:r>
              <a:rPr kumimoji="0" lang="hr-HR" sz="18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	</a:t>
            </a:r>
            <a:r>
              <a:rPr kumimoji="0" lang="hr-HR" sz="20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		           </a:t>
            </a:r>
          </a:p>
        </p:txBody>
      </p:sp>
      <p:pic>
        <p:nvPicPr>
          <p:cNvPr id="7" name="Picture 2" descr="CIRED_logo color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3" y="238292"/>
            <a:ext cx="938321" cy="5900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3" descr="HKIE logotip PLAVI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352" y="138986"/>
            <a:ext cx="1316411" cy="6893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9" name="Straight Connector 8"/>
          <p:cNvCxnSpPr/>
          <p:nvPr/>
        </p:nvCxnSpPr>
        <p:spPr>
          <a:xfrm>
            <a:off x="-10533" y="887857"/>
            <a:ext cx="9144000" cy="1588"/>
          </a:xfrm>
          <a:prstGeom prst="line">
            <a:avLst/>
          </a:prstGeom>
          <a:ln w="127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404424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46667" y="1052736"/>
            <a:ext cx="8229600" cy="1028975"/>
          </a:xfrm>
        </p:spPr>
        <p:txBody>
          <a:bodyPr>
            <a:noAutofit/>
          </a:bodyPr>
          <a:lstStyle/>
          <a:p>
            <a:pPr algn="l"/>
            <a:r>
              <a:rPr lang="hr-HR" sz="3600" dirty="0" smtClean="0"/>
              <a:t>5. </a:t>
            </a:r>
            <a:r>
              <a:rPr lang="hr-HR" sz="3600" dirty="0" smtClean="0"/>
              <a:t>Utjecaj </a:t>
            </a:r>
            <a:r>
              <a:rPr lang="hr-HR" sz="3600" dirty="0" smtClean="0"/>
              <a:t>OIE </a:t>
            </a:r>
            <a:r>
              <a:rPr lang="hr-HR" sz="3600" dirty="0" smtClean="0"/>
              <a:t>na kvalitetu napona</a:t>
            </a:r>
            <a:endParaRPr lang="hr-HR" sz="3600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82671" y="2204864"/>
            <a:ext cx="8157592" cy="410445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r-HR" dirty="0"/>
              <a:t>Najvažniji pokazatelji za korisnike mreže:</a:t>
            </a:r>
          </a:p>
          <a:p>
            <a:pPr>
              <a:buFontTx/>
              <a:buChar char="-"/>
            </a:pPr>
            <a:r>
              <a:rPr lang="hr-HR" dirty="0"/>
              <a:t>Cijena korištenja mreže</a:t>
            </a:r>
          </a:p>
          <a:p>
            <a:pPr>
              <a:buFontTx/>
              <a:buChar char="-"/>
            </a:pPr>
            <a:r>
              <a:rPr lang="hr-HR" dirty="0"/>
              <a:t>Pouzdanost napajanja</a:t>
            </a:r>
          </a:p>
          <a:p>
            <a:pPr>
              <a:buFontTx/>
              <a:buChar char="-"/>
            </a:pPr>
            <a:r>
              <a:rPr lang="hr-HR" dirty="0"/>
              <a:t>Kvaliteta </a:t>
            </a:r>
            <a:r>
              <a:rPr lang="hr-HR" dirty="0" smtClean="0"/>
              <a:t>napona</a:t>
            </a:r>
            <a:endParaRPr lang="hr-HR" dirty="0"/>
          </a:p>
        </p:txBody>
      </p:sp>
      <p:sp>
        <p:nvSpPr>
          <p:cNvPr id="6" name="Title 3"/>
          <p:cNvSpPr txBox="1">
            <a:spLocks/>
          </p:cNvSpPr>
          <p:nvPr/>
        </p:nvSpPr>
        <p:spPr>
          <a:xfrm>
            <a:off x="1051886" y="142505"/>
            <a:ext cx="6694488" cy="68933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/>
            <a:r>
              <a:rPr kumimoji="0" lang="hr-HR" sz="1600" b="1" i="0" u="none" strike="noStrike" kern="1200" cap="none" spc="-18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/>
            </a:r>
            <a:br>
              <a:rPr kumimoji="0" lang="hr-HR" sz="1600" b="1" i="0" u="none" strike="noStrike" kern="1200" cap="none" spc="-18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</a:br>
            <a:r>
              <a:rPr kumimoji="0" lang="hr-HR" sz="1600" b="1" i="0" u="none" strike="noStrike" kern="1200" cap="none" spc="-18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/>
            </a:r>
            <a:br>
              <a:rPr kumimoji="0" lang="hr-HR" sz="1600" b="1" i="0" u="none" strike="noStrike" kern="1200" cap="none" spc="-18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</a:br>
            <a:r>
              <a:rPr kumimoji="0" lang="hr-HR" sz="1800" b="1" i="0" u="none" strike="noStrike" kern="1200" cap="none" spc="-18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 </a:t>
            </a:r>
            <a:r>
              <a:rPr lang="hr-HR" sz="1800" b="1" dirty="0">
                <a:latin typeface="Arial" pitchFamily="34" charset="0"/>
                <a:cs typeface="Arial" pitchFamily="34" charset="0"/>
              </a:rPr>
              <a:t>UTJECAJ OIE NA DISTRIBUCIJSKU MREŽU</a:t>
            </a:r>
            <a:r>
              <a:rPr lang="hr-HR" sz="1600" b="1" spc="-100" dirty="0">
                <a:latin typeface="Arial" pitchFamily="34" charset="0"/>
                <a:cs typeface="Arial" pitchFamily="34" charset="0"/>
              </a:rPr>
              <a:t/>
            </a:r>
            <a:br>
              <a:rPr lang="hr-HR" sz="1600" b="1" spc="-100" dirty="0">
                <a:latin typeface="Arial" pitchFamily="34" charset="0"/>
                <a:cs typeface="Arial" pitchFamily="34" charset="0"/>
              </a:rPr>
            </a:br>
            <a:r>
              <a:rPr lang="hr-HR" sz="1800" b="1" cap="small" dirty="0">
                <a:latin typeface="Arial" pitchFamily="34" charset="0"/>
                <a:cs typeface="Arial" pitchFamily="34" charset="0"/>
              </a:rPr>
              <a:t>Ivan </a:t>
            </a:r>
            <a:r>
              <a:rPr lang="hr-HR" sz="1800" b="1" cap="small" dirty="0" smtClean="0">
                <a:latin typeface="Arial" pitchFamily="34" charset="0"/>
                <a:cs typeface="Arial" pitchFamily="34" charset="0"/>
              </a:rPr>
              <a:t>Radošević</a:t>
            </a:r>
            <a:r>
              <a:rPr lang="hr-HR" sz="1800" b="1" spc="-1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hr-HR" sz="1800" b="1" spc="-100" dirty="0" smtClean="0">
                <a:latin typeface="Arial" pitchFamily="34" charset="0"/>
                <a:cs typeface="Arial" pitchFamily="34" charset="0"/>
              </a:rPr>
            </a:br>
            <a:r>
              <a:rPr kumimoji="0" lang="hr-HR" sz="1800" b="1" i="0" u="none" strike="noStrike" kern="1200" cap="none" spc="-10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	</a:t>
            </a:r>
            <a:r>
              <a:rPr kumimoji="0" lang="hr-HR" sz="1800" b="1" i="0" u="none" strike="noStrike" kern="1200" cap="none" spc="0" normalizeH="0" baseline="0" noProof="0" dirty="0">
                <a:ln>
                  <a:noFill/>
                </a:ln>
                <a:solidFill>
                  <a:srgbClr val="1B10AC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		</a:t>
            </a:r>
            <a:r>
              <a:rPr kumimoji="0" lang="hr-HR" sz="1600" b="0" i="0" u="none" strike="noStrike" kern="1200" cap="none" spc="0" normalizeH="0" baseline="0" noProof="0" dirty="0">
                <a:ln>
                  <a:noFill/>
                </a:ln>
                <a:solidFill>
                  <a:srgbClr val="1B10AC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			 </a:t>
            </a:r>
            <a:r>
              <a:rPr kumimoji="0" lang="hr-HR" sz="18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	</a:t>
            </a:r>
            <a:r>
              <a:rPr kumimoji="0" lang="hr-HR" sz="20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		           </a:t>
            </a:r>
          </a:p>
        </p:txBody>
      </p:sp>
      <p:pic>
        <p:nvPicPr>
          <p:cNvPr id="7" name="Picture 2" descr="CIRED_logo color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3" y="238292"/>
            <a:ext cx="938321" cy="5900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3" descr="HKIE logotip PLAVI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352" y="138986"/>
            <a:ext cx="1316411" cy="6893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9" name="Straight Connector 8"/>
          <p:cNvCxnSpPr/>
          <p:nvPr/>
        </p:nvCxnSpPr>
        <p:spPr>
          <a:xfrm>
            <a:off x="-10533" y="887857"/>
            <a:ext cx="9144000" cy="1588"/>
          </a:xfrm>
          <a:prstGeom prst="line">
            <a:avLst/>
          </a:prstGeom>
          <a:ln w="127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910360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46667" y="1052736"/>
            <a:ext cx="8229600" cy="1028975"/>
          </a:xfrm>
        </p:spPr>
        <p:txBody>
          <a:bodyPr>
            <a:noAutofit/>
          </a:bodyPr>
          <a:lstStyle/>
          <a:p>
            <a:pPr algn="l"/>
            <a:r>
              <a:rPr lang="hr-HR" sz="3600" dirty="0" smtClean="0"/>
              <a:t>5.1 Utjecaj </a:t>
            </a:r>
            <a:r>
              <a:rPr lang="hr-HR" sz="3600" dirty="0" smtClean="0"/>
              <a:t>OIE </a:t>
            </a:r>
            <a:r>
              <a:rPr lang="hr-HR" sz="3600" dirty="0" smtClean="0"/>
              <a:t>na kvalitetu napona</a:t>
            </a:r>
            <a:endParaRPr lang="hr-HR" sz="3600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82671" y="2204864"/>
            <a:ext cx="8157592" cy="4104456"/>
          </a:xfrm>
        </p:spPr>
        <p:txBody>
          <a:bodyPr>
            <a:normAutofit/>
          </a:bodyPr>
          <a:lstStyle/>
          <a:p>
            <a:pPr marL="109538" lvl="0" indent="0">
              <a:buNone/>
            </a:pPr>
            <a:r>
              <a:rPr lang="hr-HR" dirty="0" smtClean="0"/>
              <a:t>Promjene u sustavu:</a:t>
            </a:r>
          </a:p>
          <a:p>
            <a:pPr marL="566738" lvl="0" indent="-457200">
              <a:buFontTx/>
              <a:buChar char="-"/>
            </a:pPr>
            <a:r>
              <a:rPr lang="hr-HR" dirty="0" smtClean="0"/>
              <a:t>Sve manje klasičnih velikih proizvodnih jedinica na prijenosnoj mreži </a:t>
            </a:r>
          </a:p>
          <a:p>
            <a:pPr marL="566738" lvl="0" indent="-457200">
              <a:buFontTx/>
              <a:buChar char="-"/>
            </a:pPr>
            <a:r>
              <a:rPr lang="hr-HR" dirty="0" smtClean="0"/>
              <a:t>Rast OIE na distribucijskoj mreži</a:t>
            </a:r>
          </a:p>
          <a:p>
            <a:pPr marL="566738" lvl="0" indent="-457200">
              <a:buFontTx/>
              <a:buChar char="-"/>
            </a:pPr>
            <a:r>
              <a:rPr lang="hr-HR" dirty="0" err="1" smtClean="0"/>
              <a:t>Intermitentna</a:t>
            </a:r>
            <a:r>
              <a:rPr lang="hr-HR" dirty="0" smtClean="0"/>
              <a:t> proizvodnja (VE i SE)</a:t>
            </a:r>
          </a:p>
          <a:p>
            <a:pPr marL="566738" lvl="0" indent="-457200">
              <a:buFontTx/>
              <a:buChar char="-"/>
            </a:pPr>
            <a:r>
              <a:rPr lang="hr-HR" dirty="0" smtClean="0"/>
              <a:t>Povećanje broja sučelja s OIE koji koriste energetsku elektroniku</a:t>
            </a:r>
          </a:p>
          <a:p>
            <a:pPr marL="566738" lvl="0" indent="-457200">
              <a:buFontTx/>
              <a:buChar char="-"/>
            </a:pPr>
            <a:endParaRPr lang="hr-HR" dirty="0" smtClean="0"/>
          </a:p>
        </p:txBody>
      </p:sp>
      <p:sp>
        <p:nvSpPr>
          <p:cNvPr id="6" name="Title 3"/>
          <p:cNvSpPr txBox="1">
            <a:spLocks/>
          </p:cNvSpPr>
          <p:nvPr/>
        </p:nvSpPr>
        <p:spPr>
          <a:xfrm>
            <a:off x="1051886" y="142505"/>
            <a:ext cx="6694488" cy="68933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/>
            <a:r>
              <a:rPr kumimoji="0" lang="hr-HR" sz="1600" b="1" i="0" u="none" strike="noStrike" kern="1200" cap="none" spc="-18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/>
            </a:r>
            <a:br>
              <a:rPr kumimoji="0" lang="hr-HR" sz="1600" b="1" i="0" u="none" strike="noStrike" kern="1200" cap="none" spc="-18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</a:br>
            <a:r>
              <a:rPr kumimoji="0" lang="hr-HR" sz="1600" b="1" i="0" u="none" strike="noStrike" kern="1200" cap="none" spc="-18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/>
            </a:r>
            <a:br>
              <a:rPr kumimoji="0" lang="hr-HR" sz="1600" b="1" i="0" u="none" strike="noStrike" kern="1200" cap="none" spc="-18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</a:br>
            <a:r>
              <a:rPr kumimoji="0" lang="hr-HR" sz="1800" b="1" i="0" u="none" strike="noStrike" kern="1200" cap="none" spc="-18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 </a:t>
            </a:r>
            <a:r>
              <a:rPr lang="hr-HR" sz="1800" b="1" dirty="0">
                <a:latin typeface="Arial" pitchFamily="34" charset="0"/>
                <a:cs typeface="Arial" pitchFamily="34" charset="0"/>
              </a:rPr>
              <a:t>UTJECAJ OIE NA DISTRIBUCIJSKU MREŽU</a:t>
            </a:r>
            <a:r>
              <a:rPr lang="hr-HR" sz="1600" b="1" spc="-100" dirty="0">
                <a:latin typeface="Arial" pitchFamily="34" charset="0"/>
                <a:cs typeface="Arial" pitchFamily="34" charset="0"/>
              </a:rPr>
              <a:t/>
            </a:r>
            <a:br>
              <a:rPr lang="hr-HR" sz="1600" b="1" spc="-100" dirty="0">
                <a:latin typeface="Arial" pitchFamily="34" charset="0"/>
                <a:cs typeface="Arial" pitchFamily="34" charset="0"/>
              </a:rPr>
            </a:br>
            <a:r>
              <a:rPr lang="hr-HR" sz="1800" b="1" cap="small" dirty="0">
                <a:latin typeface="Arial" pitchFamily="34" charset="0"/>
                <a:cs typeface="Arial" pitchFamily="34" charset="0"/>
              </a:rPr>
              <a:t>Ivan </a:t>
            </a:r>
            <a:r>
              <a:rPr lang="hr-HR" sz="1800" b="1" cap="small" dirty="0" smtClean="0">
                <a:latin typeface="Arial" pitchFamily="34" charset="0"/>
                <a:cs typeface="Arial" pitchFamily="34" charset="0"/>
              </a:rPr>
              <a:t>Radošević</a:t>
            </a:r>
            <a:r>
              <a:rPr lang="hr-HR" sz="1800" b="1" spc="-1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hr-HR" sz="1800" b="1" spc="-100" dirty="0" smtClean="0">
                <a:latin typeface="Arial" pitchFamily="34" charset="0"/>
                <a:cs typeface="Arial" pitchFamily="34" charset="0"/>
              </a:rPr>
            </a:br>
            <a:r>
              <a:rPr kumimoji="0" lang="hr-HR" sz="1800" b="1" i="0" u="none" strike="noStrike" kern="1200" cap="none" spc="-10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	</a:t>
            </a:r>
            <a:r>
              <a:rPr kumimoji="0" lang="hr-HR" sz="1800" b="1" i="0" u="none" strike="noStrike" kern="1200" cap="none" spc="0" normalizeH="0" baseline="0" noProof="0" dirty="0">
                <a:ln>
                  <a:noFill/>
                </a:ln>
                <a:solidFill>
                  <a:srgbClr val="1B10AC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		</a:t>
            </a:r>
            <a:r>
              <a:rPr kumimoji="0" lang="hr-HR" sz="1600" b="0" i="0" u="none" strike="noStrike" kern="1200" cap="none" spc="0" normalizeH="0" baseline="0" noProof="0" dirty="0">
                <a:ln>
                  <a:noFill/>
                </a:ln>
                <a:solidFill>
                  <a:srgbClr val="1B10AC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			 </a:t>
            </a:r>
            <a:r>
              <a:rPr kumimoji="0" lang="hr-HR" sz="18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	</a:t>
            </a:r>
            <a:r>
              <a:rPr kumimoji="0" lang="hr-HR" sz="20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		           </a:t>
            </a:r>
          </a:p>
        </p:txBody>
      </p:sp>
      <p:pic>
        <p:nvPicPr>
          <p:cNvPr id="7" name="Picture 2" descr="CIRED_logo color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3" y="238292"/>
            <a:ext cx="938321" cy="5900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3" descr="HKIE logotip PLAVI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352" y="138986"/>
            <a:ext cx="1316411" cy="6893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9" name="Straight Connector 8"/>
          <p:cNvCxnSpPr/>
          <p:nvPr/>
        </p:nvCxnSpPr>
        <p:spPr>
          <a:xfrm>
            <a:off x="-10533" y="887857"/>
            <a:ext cx="9144000" cy="1588"/>
          </a:xfrm>
          <a:prstGeom prst="line">
            <a:avLst/>
          </a:prstGeom>
          <a:ln w="127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098989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46667" y="1052736"/>
            <a:ext cx="8229600" cy="1028975"/>
          </a:xfrm>
        </p:spPr>
        <p:txBody>
          <a:bodyPr>
            <a:noAutofit/>
          </a:bodyPr>
          <a:lstStyle/>
          <a:p>
            <a:pPr algn="l"/>
            <a:r>
              <a:rPr lang="hr-HR" sz="3600" dirty="0" smtClean="0"/>
              <a:t>5.2. Utjecaj </a:t>
            </a:r>
            <a:r>
              <a:rPr lang="hr-HR" sz="3600" dirty="0" smtClean="0"/>
              <a:t>OIE </a:t>
            </a:r>
            <a:r>
              <a:rPr lang="hr-HR" sz="3600" dirty="0" smtClean="0"/>
              <a:t>na kvalitetu napona</a:t>
            </a:r>
            <a:endParaRPr lang="hr-HR" sz="3600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82671" y="2204864"/>
            <a:ext cx="8157592" cy="4104456"/>
          </a:xfrm>
        </p:spPr>
        <p:txBody>
          <a:bodyPr>
            <a:normAutofit/>
          </a:bodyPr>
          <a:lstStyle/>
          <a:p>
            <a:pPr marL="109538" lvl="0" indent="0">
              <a:buNone/>
            </a:pPr>
            <a:r>
              <a:rPr lang="hr-HR" dirty="0" smtClean="0"/>
              <a:t>Rast SE na NN distribucijskoj mreži može uzrokovati</a:t>
            </a:r>
          </a:p>
          <a:p>
            <a:pPr marL="566738" lvl="0" indent="-457200">
              <a:buFontTx/>
              <a:buChar char="-"/>
            </a:pPr>
            <a:r>
              <a:rPr lang="hr-HR" dirty="0" smtClean="0"/>
              <a:t>Povećanje napona</a:t>
            </a:r>
          </a:p>
          <a:p>
            <a:pPr marL="566738" lvl="0" indent="-457200">
              <a:buFontTx/>
              <a:buChar char="-"/>
            </a:pPr>
            <a:r>
              <a:rPr lang="hr-HR" dirty="0" smtClean="0"/>
              <a:t>Emisiju strujnih harmonika</a:t>
            </a:r>
          </a:p>
          <a:p>
            <a:pPr marL="109538" lvl="0" indent="0">
              <a:buNone/>
            </a:pPr>
            <a:endParaRPr lang="hr-HR" dirty="0" smtClean="0"/>
          </a:p>
        </p:txBody>
      </p:sp>
      <p:sp>
        <p:nvSpPr>
          <p:cNvPr id="6" name="Title 3"/>
          <p:cNvSpPr txBox="1">
            <a:spLocks/>
          </p:cNvSpPr>
          <p:nvPr/>
        </p:nvSpPr>
        <p:spPr>
          <a:xfrm>
            <a:off x="1051886" y="142505"/>
            <a:ext cx="6694488" cy="68933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/>
            <a:r>
              <a:rPr kumimoji="0" lang="hr-HR" sz="1600" b="1" i="0" u="none" strike="noStrike" kern="1200" cap="none" spc="-18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/>
            </a:r>
            <a:br>
              <a:rPr kumimoji="0" lang="hr-HR" sz="1600" b="1" i="0" u="none" strike="noStrike" kern="1200" cap="none" spc="-18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</a:br>
            <a:r>
              <a:rPr kumimoji="0" lang="hr-HR" sz="1600" b="1" i="0" u="none" strike="noStrike" kern="1200" cap="none" spc="-18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/>
            </a:r>
            <a:br>
              <a:rPr kumimoji="0" lang="hr-HR" sz="1600" b="1" i="0" u="none" strike="noStrike" kern="1200" cap="none" spc="-18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</a:br>
            <a:r>
              <a:rPr kumimoji="0" lang="hr-HR" sz="1800" b="1" i="0" u="none" strike="noStrike" kern="1200" cap="none" spc="-18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 </a:t>
            </a:r>
            <a:r>
              <a:rPr lang="hr-HR" sz="1800" b="1" dirty="0">
                <a:latin typeface="Arial" pitchFamily="34" charset="0"/>
                <a:cs typeface="Arial" pitchFamily="34" charset="0"/>
              </a:rPr>
              <a:t>UTJECAJ OIE NA DISTRIBUCIJSKU MREŽU</a:t>
            </a:r>
            <a:r>
              <a:rPr lang="hr-HR" sz="1600" b="1" spc="-100" dirty="0">
                <a:latin typeface="Arial" pitchFamily="34" charset="0"/>
                <a:cs typeface="Arial" pitchFamily="34" charset="0"/>
              </a:rPr>
              <a:t/>
            </a:r>
            <a:br>
              <a:rPr lang="hr-HR" sz="1600" b="1" spc="-100" dirty="0">
                <a:latin typeface="Arial" pitchFamily="34" charset="0"/>
                <a:cs typeface="Arial" pitchFamily="34" charset="0"/>
              </a:rPr>
            </a:br>
            <a:r>
              <a:rPr lang="hr-HR" sz="1800" b="1" cap="small" dirty="0">
                <a:latin typeface="Arial" pitchFamily="34" charset="0"/>
                <a:cs typeface="Arial" pitchFamily="34" charset="0"/>
              </a:rPr>
              <a:t>Ivan </a:t>
            </a:r>
            <a:r>
              <a:rPr lang="hr-HR" sz="1800" b="1" cap="small" dirty="0" smtClean="0">
                <a:latin typeface="Arial" pitchFamily="34" charset="0"/>
                <a:cs typeface="Arial" pitchFamily="34" charset="0"/>
              </a:rPr>
              <a:t>Radošević</a:t>
            </a:r>
            <a:r>
              <a:rPr lang="hr-HR" sz="1800" b="1" spc="-1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hr-HR" sz="1800" b="1" spc="-100" dirty="0" smtClean="0">
                <a:latin typeface="Arial" pitchFamily="34" charset="0"/>
                <a:cs typeface="Arial" pitchFamily="34" charset="0"/>
              </a:rPr>
            </a:br>
            <a:r>
              <a:rPr kumimoji="0" lang="hr-HR" sz="1800" b="1" i="0" u="none" strike="noStrike" kern="1200" cap="none" spc="-10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	</a:t>
            </a:r>
            <a:r>
              <a:rPr kumimoji="0" lang="hr-HR" sz="1800" b="1" i="0" u="none" strike="noStrike" kern="1200" cap="none" spc="0" normalizeH="0" baseline="0" noProof="0" dirty="0">
                <a:ln>
                  <a:noFill/>
                </a:ln>
                <a:solidFill>
                  <a:srgbClr val="1B10AC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		</a:t>
            </a:r>
            <a:r>
              <a:rPr kumimoji="0" lang="hr-HR" sz="1600" b="0" i="0" u="none" strike="noStrike" kern="1200" cap="none" spc="0" normalizeH="0" baseline="0" noProof="0" dirty="0">
                <a:ln>
                  <a:noFill/>
                </a:ln>
                <a:solidFill>
                  <a:srgbClr val="1B10AC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			 </a:t>
            </a:r>
            <a:r>
              <a:rPr kumimoji="0" lang="hr-HR" sz="18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	</a:t>
            </a:r>
            <a:r>
              <a:rPr kumimoji="0" lang="hr-HR" sz="20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		           </a:t>
            </a:r>
          </a:p>
        </p:txBody>
      </p:sp>
      <p:pic>
        <p:nvPicPr>
          <p:cNvPr id="7" name="Picture 2" descr="CIRED_logo color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3" y="238292"/>
            <a:ext cx="938321" cy="5900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3" descr="HKIE logotip PLAVI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352" y="138986"/>
            <a:ext cx="1316411" cy="6893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9" name="Straight Connector 8"/>
          <p:cNvCxnSpPr/>
          <p:nvPr/>
        </p:nvCxnSpPr>
        <p:spPr>
          <a:xfrm>
            <a:off x="-10533" y="887857"/>
            <a:ext cx="9144000" cy="1588"/>
          </a:xfrm>
          <a:prstGeom prst="line">
            <a:avLst/>
          </a:prstGeom>
          <a:ln w="127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048676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46667" y="1052736"/>
            <a:ext cx="8229600" cy="1028975"/>
          </a:xfrm>
        </p:spPr>
        <p:txBody>
          <a:bodyPr>
            <a:noAutofit/>
          </a:bodyPr>
          <a:lstStyle/>
          <a:p>
            <a:pPr algn="l"/>
            <a:r>
              <a:rPr lang="hr-HR" sz="3600" dirty="0" smtClean="0"/>
              <a:t>5.3. Prednosti rasta </a:t>
            </a:r>
            <a:r>
              <a:rPr lang="hr-HR" sz="3600" dirty="0" smtClean="0"/>
              <a:t>OIE </a:t>
            </a:r>
            <a:r>
              <a:rPr lang="hr-HR" sz="3600" dirty="0" smtClean="0"/>
              <a:t>na distribucijskoj mreži</a:t>
            </a:r>
            <a:endParaRPr lang="hr-HR" sz="3600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82671" y="2204864"/>
            <a:ext cx="8157592" cy="4104456"/>
          </a:xfrm>
        </p:spPr>
        <p:txBody>
          <a:bodyPr>
            <a:normAutofit/>
          </a:bodyPr>
          <a:lstStyle/>
          <a:p>
            <a:pPr marL="109538" lvl="0" indent="0">
              <a:buNone/>
            </a:pPr>
            <a:r>
              <a:rPr lang="hr-HR" dirty="0" smtClean="0"/>
              <a:t>OIE koriste naprednu tehnologiju energetske elektronike za sučelje s DM</a:t>
            </a:r>
          </a:p>
          <a:p>
            <a:pPr marL="109538" lvl="0" indent="0">
              <a:buNone/>
            </a:pPr>
            <a:r>
              <a:rPr lang="hr-HR" dirty="0" smtClean="0"/>
              <a:t>Napredni pretvarači imaju veću energetsku </a:t>
            </a:r>
            <a:r>
              <a:rPr lang="hr-HR" dirty="0" smtClean="0"/>
              <a:t>učinkovitost i fleksibilnost, </a:t>
            </a:r>
            <a:r>
              <a:rPr lang="hr-HR" dirty="0" smtClean="0"/>
              <a:t>jeftiniji su ali i mogu ublažiti </a:t>
            </a:r>
            <a:r>
              <a:rPr lang="hr-HR" dirty="0" smtClean="0"/>
              <a:t>izobličenja napona.</a:t>
            </a:r>
            <a:endParaRPr lang="hr-HR" dirty="0" smtClean="0"/>
          </a:p>
          <a:p>
            <a:pPr marL="109538" lvl="0" indent="0">
              <a:buNone/>
            </a:pPr>
            <a:endParaRPr lang="hr-HR" dirty="0" smtClean="0"/>
          </a:p>
          <a:p>
            <a:pPr marL="566738" lvl="0" indent="-457200">
              <a:buFontTx/>
              <a:buChar char="-"/>
            </a:pPr>
            <a:endParaRPr lang="hr-HR" dirty="0" smtClean="0"/>
          </a:p>
        </p:txBody>
      </p:sp>
      <p:sp>
        <p:nvSpPr>
          <p:cNvPr id="6" name="Title 3"/>
          <p:cNvSpPr txBox="1">
            <a:spLocks/>
          </p:cNvSpPr>
          <p:nvPr/>
        </p:nvSpPr>
        <p:spPr>
          <a:xfrm>
            <a:off x="1051886" y="142505"/>
            <a:ext cx="6694488" cy="68933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/>
            <a:r>
              <a:rPr kumimoji="0" lang="hr-HR" sz="1600" b="1" i="0" u="none" strike="noStrike" kern="1200" cap="none" spc="-18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/>
            </a:r>
            <a:br>
              <a:rPr kumimoji="0" lang="hr-HR" sz="1600" b="1" i="0" u="none" strike="noStrike" kern="1200" cap="none" spc="-18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</a:br>
            <a:r>
              <a:rPr kumimoji="0" lang="hr-HR" sz="1600" b="1" i="0" u="none" strike="noStrike" kern="1200" cap="none" spc="-18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/>
            </a:r>
            <a:br>
              <a:rPr kumimoji="0" lang="hr-HR" sz="1600" b="1" i="0" u="none" strike="noStrike" kern="1200" cap="none" spc="-18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</a:br>
            <a:r>
              <a:rPr kumimoji="0" lang="hr-HR" sz="1800" b="1" i="0" u="none" strike="noStrike" kern="1200" cap="none" spc="-18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 </a:t>
            </a:r>
            <a:r>
              <a:rPr lang="hr-HR" sz="1800" b="1" dirty="0">
                <a:latin typeface="Arial" pitchFamily="34" charset="0"/>
                <a:cs typeface="Arial" pitchFamily="34" charset="0"/>
              </a:rPr>
              <a:t>UTJECAJ OIE NA DISTRIBUCIJSKU MREŽU</a:t>
            </a:r>
            <a:r>
              <a:rPr lang="hr-HR" sz="1600" b="1" spc="-100" dirty="0">
                <a:latin typeface="Arial" pitchFamily="34" charset="0"/>
                <a:cs typeface="Arial" pitchFamily="34" charset="0"/>
              </a:rPr>
              <a:t/>
            </a:r>
            <a:br>
              <a:rPr lang="hr-HR" sz="1600" b="1" spc="-100" dirty="0">
                <a:latin typeface="Arial" pitchFamily="34" charset="0"/>
                <a:cs typeface="Arial" pitchFamily="34" charset="0"/>
              </a:rPr>
            </a:br>
            <a:r>
              <a:rPr lang="hr-HR" sz="1800" b="1" cap="small" dirty="0">
                <a:latin typeface="Arial" pitchFamily="34" charset="0"/>
                <a:cs typeface="Arial" pitchFamily="34" charset="0"/>
              </a:rPr>
              <a:t>Ivan </a:t>
            </a:r>
            <a:r>
              <a:rPr lang="hr-HR" sz="1800" b="1" cap="small" dirty="0" smtClean="0">
                <a:latin typeface="Arial" pitchFamily="34" charset="0"/>
                <a:cs typeface="Arial" pitchFamily="34" charset="0"/>
              </a:rPr>
              <a:t>Radošević</a:t>
            </a:r>
            <a:r>
              <a:rPr lang="hr-HR" sz="1800" b="1" spc="-1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hr-HR" sz="1800" b="1" spc="-100" dirty="0" smtClean="0">
                <a:latin typeface="Arial" pitchFamily="34" charset="0"/>
                <a:cs typeface="Arial" pitchFamily="34" charset="0"/>
              </a:rPr>
            </a:br>
            <a:r>
              <a:rPr kumimoji="0" lang="hr-HR" sz="1800" b="1" i="0" u="none" strike="noStrike" kern="1200" cap="none" spc="-10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	</a:t>
            </a:r>
            <a:r>
              <a:rPr kumimoji="0" lang="hr-HR" sz="1800" b="1" i="0" u="none" strike="noStrike" kern="1200" cap="none" spc="0" normalizeH="0" baseline="0" noProof="0" dirty="0">
                <a:ln>
                  <a:noFill/>
                </a:ln>
                <a:solidFill>
                  <a:srgbClr val="1B10AC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		</a:t>
            </a:r>
            <a:r>
              <a:rPr kumimoji="0" lang="hr-HR" sz="1600" b="0" i="0" u="none" strike="noStrike" kern="1200" cap="none" spc="0" normalizeH="0" baseline="0" noProof="0" dirty="0">
                <a:ln>
                  <a:noFill/>
                </a:ln>
                <a:solidFill>
                  <a:srgbClr val="1B10AC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			 </a:t>
            </a:r>
            <a:r>
              <a:rPr kumimoji="0" lang="hr-HR" sz="18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	</a:t>
            </a:r>
            <a:r>
              <a:rPr kumimoji="0" lang="hr-HR" sz="20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		           </a:t>
            </a:r>
          </a:p>
        </p:txBody>
      </p:sp>
      <p:pic>
        <p:nvPicPr>
          <p:cNvPr id="7" name="Picture 2" descr="CIRED_logo color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3" y="238292"/>
            <a:ext cx="938321" cy="5900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3" descr="HKIE logotip PLAVI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352" y="138986"/>
            <a:ext cx="1316411" cy="6893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9" name="Straight Connector 8"/>
          <p:cNvCxnSpPr/>
          <p:nvPr/>
        </p:nvCxnSpPr>
        <p:spPr>
          <a:xfrm>
            <a:off x="-10533" y="887857"/>
            <a:ext cx="9144000" cy="1588"/>
          </a:xfrm>
          <a:prstGeom prst="line">
            <a:avLst/>
          </a:prstGeom>
          <a:ln w="127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487585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46667" y="1052736"/>
            <a:ext cx="8229600" cy="1028975"/>
          </a:xfrm>
        </p:spPr>
        <p:txBody>
          <a:bodyPr>
            <a:noAutofit/>
          </a:bodyPr>
          <a:lstStyle/>
          <a:p>
            <a:pPr algn="l"/>
            <a:r>
              <a:rPr lang="hr-HR" sz="3600" dirty="0" smtClean="0"/>
              <a:t>6. </a:t>
            </a:r>
            <a:r>
              <a:rPr lang="pl-PL" sz="3600" dirty="0" smtClean="0"/>
              <a:t>Zakon o </a:t>
            </a:r>
            <a:r>
              <a:rPr lang="pl-PL" sz="3600" dirty="0" smtClean="0"/>
              <a:t>OIEVUK</a:t>
            </a:r>
            <a:endParaRPr lang="hr-HR" sz="3600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82671" y="2204864"/>
            <a:ext cx="8157592" cy="4104456"/>
          </a:xfrm>
        </p:spPr>
        <p:txBody>
          <a:bodyPr>
            <a:normAutofit/>
          </a:bodyPr>
          <a:lstStyle/>
          <a:p>
            <a:pPr marL="566738" lvl="0" indent="-457200"/>
            <a:r>
              <a:rPr lang="hr-HR" dirty="0" smtClean="0"/>
              <a:t>Poticaj razvoju SE kod kućanstava</a:t>
            </a:r>
          </a:p>
          <a:p>
            <a:pPr marL="566738" lvl="0" indent="-457200"/>
            <a:r>
              <a:rPr lang="hr-HR" dirty="0" smtClean="0"/>
              <a:t>Prioritetna isporuka povlaštenih proizvođača</a:t>
            </a:r>
          </a:p>
          <a:p>
            <a:pPr marL="566738" lvl="0" indent="-457200"/>
            <a:r>
              <a:rPr lang="hr-HR" u="sng" dirty="0" smtClean="0"/>
              <a:t>Pouzdanost i sigurnost </a:t>
            </a:r>
            <a:r>
              <a:rPr lang="hr-HR" dirty="0" smtClean="0"/>
              <a:t>sustava osnovna zadaća Operatora sustava</a:t>
            </a:r>
          </a:p>
          <a:p>
            <a:pPr marL="566738" lvl="0" indent="-457200"/>
            <a:endParaRPr lang="vi-VN" dirty="0"/>
          </a:p>
        </p:txBody>
      </p:sp>
      <p:sp>
        <p:nvSpPr>
          <p:cNvPr id="6" name="Title 3"/>
          <p:cNvSpPr txBox="1">
            <a:spLocks/>
          </p:cNvSpPr>
          <p:nvPr/>
        </p:nvSpPr>
        <p:spPr>
          <a:xfrm>
            <a:off x="1051886" y="142505"/>
            <a:ext cx="6694488" cy="68933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/>
            <a:r>
              <a:rPr kumimoji="0" lang="hr-HR" sz="1600" b="1" i="0" u="none" strike="noStrike" kern="1200" cap="none" spc="-18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/>
            </a:r>
            <a:br>
              <a:rPr kumimoji="0" lang="hr-HR" sz="1600" b="1" i="0" u="none" strike="noStrike" kern="1200" cap="none" spc="-18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</a:br>
            <a:r>
              <a:rPr kumimoji="0" lang="hr-HR" sz="1600" b="1" i="0" u="none" strike="noStrike" kern="1200" cap="none" spc="-18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/>
            </a:r>
            <a:br>
              <a:rPr kumimoji="0" lang="hr-HR" sz="1600" b="1" i="0" u="none" strike="noStrike" kern="1200" cap="none" spc="-18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</a:br>
            <a:r>
              <a:rPr kumimoji="0" lang="hr-HR" sz="1800" b="1" i="0" u="none" strike="noStrike" kern="1200" cap="none" spc="-18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 </a:t>
            </a:r>
            <a:r>
              <a:rPr lang="hr-HR" sz="1800" b="1" dirty="0">
                <a:latin typeface="Arial" pitchFamily="34" charset="0"/>
                <a:cs typeface="Arial" pitchFamily="34" charset="0"/>
              </a:rPr>
              <a:t>UTJECAJ OIE NA DISTRIBUCIJSKU MREŽU</a:t>
            </a:r>
            <a:r>
              <a:rPr lang="hr-HR" sz="1600" b="1" spc="-100" dirty="0">
                <a:latin typeface="Arial" pitchFamily="34" charset="0"/>
                <a:cs typeface="Arial" pitchFamily="34" charset="0"/>
              </a:rPr>
              <a:t/>
            </a:r>
            <a:br>
              <a:rPr lang="hr-HR" sz="1600" b="1" spc="-100" dirty="0">
                <a:latin typeface="Arial" pitchFamily="34" charset="0"/>
                <a:cs typeface="Arial" pitchFamily="34" charset="0"/>
              </a:rPr>
            </a:br>
            <a:r>
              <a:rPr lang="hr-HR" sz="1800" b="1" cap="small" dirty="0">
                <a:latin typeface="Arial" pitchFamily="34" charset="0"/>
                <a:cs typeface="Arial" pitchFamily="34" charset="0"/>
              </a:rPr>
              <a:t>Ivan </a:t>
            </a:r>
            <a:r>
              <a:rPr lang="hr-HR" sz="1800" b="1" cap="small" dirty="0" smtClean="0">
                <a:latin typeface="Arial" pitchFamily="34" charset="0"/>
                <a:cs typeface="Arial" pitchFamily="34" charset="0"/>
              </a:rPr>
              <a:t>Radošević</a:t>
            </a:r>
            <a:r>
              <a:rPr lang="hr-HR" sz="1800" b="1" spc="-1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hr-HR" sz="1800" b="1" spc="-100" dirty="0" smtClean="0">
                <a:latin typeface="Arial" pitchFamily="34" charset="0"/>
                <a:cs typeface="Arial" pitchFamily="34" charset="0"/>
              </a:rPr>
            </a:br>
            <a:r>
              <a:rPr kumimoji="0" lang="hr-HR" sz="1800" b="1" i="0" u="none" strike="noStrike" kern="1200" cap="none" spc="-10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	</a:t>
            </a:r>
            <a:r>
              <a:rPr kumimoji="0" lang="hr-HR" sz="1800" b="1" i="0" u="none" strike="noStrike" kern="1200" cap="none" spc="0" normalizeH="0" baseline="0" noProof="0" dirty="0">
                <a:ln>
                  <a:noFill/>
                </a:ln>
                <a:solidFill>
                  <a:srgbClr val="1B10AC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		</a:t>
            </a:r>
            <a:r>
              <a:rPr kumimoji="0" lang="hr-HR" sz="1600" b="0" i="0" u="none" strike="noStrike" kern="1200" cap="none" spc="0" normalizeH="0" baseline="0" noProof="0" dirty="0">
                <a:ln>
                  <a:noFill/>
                </a:ln>
                <a:solidFill>
                  <a:srgbClr val="1B10AC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			 </a:t>
            </a:r>
            <a:r>
              <a:rPr kumimoji="0" lang="hr-HR" sz="18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	</a:t>
            </a:r>
            <a:r>
              <a:rPr kumimoji="0" lang="hr-HR" sz="20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		           </a:t>
            </a:r>
          </a:p>
        </p:txBody>
      </p:sp>
      <p:pic>
        <p:nvPicPr>
          <p:cNvPr id="7" name="Picture 2" descr="CIRED_logo color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3" y="238292"/>
            <a:ext cx="938321" cy="5900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3" descr="HKIE logotip PLAVI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352" y="138986"/>
            <a:ext cx="1316411" cy="6893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9" name="Straight Connector 8"/>
          <p:cNvCxnSpPr/>
          <p:nvPr/>
        </p:nvCxnSpPr>
        <p:spPr>
          <a:xfrm>
            <a:off x="-10533" y="887857"/>
            <a:ext cx="9144000" cy="1588"/>
          </a:xfrm>
          <a:prstGeom prst="line">
            <a:avLst/>
          </a:prstGeom>
          <a:ln w="127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44077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95536" y="1124744"/>
            <a:ext cx="8229600" cy="864096"/>
          </a:xfrm>
        </p:spPr>
        <p:txBody>
          <a:bodyPr>
            <a:normAutofit/>
          </a:bodyPr>
          <a:lstStyle/>
          <a:p>
            <a:pPr algn="l"/>
            <a:r>
              <a:rPr lang="hr-HR" sz="3600" dirty="0" smtClean="0"/>
              <a:t>7. HEP ODS – u koraku s vremenom</a:t>
            </a:r>
            <a:endParaRPr lang="hr-HR" sz="3600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67544" y="2420888"/>
            <a:ext cx="8157592" cy="4320480"/>
          </a:xfrm>
        </p:spPr>
        <p:txBody>
          <a:bodyPr/>
          <a:lstStyle/>
          <a:p>
            <a:pPr>
              <a:buFontTx/>
              <a:buChar char="-"/>
            </a:pPr>
            <a:r>
              <a:rPr lang="hr-HR" dirty="0" smtClean="0"/>
              <a:t>Vođenje mreže uvažavajući OIE</a:t>
            </a:r>
          </a:p>
          <a:p>
            <a:pPr>
              <a:buFontTx/>
              <a:buChar char="-"/>
            </a:pPr>
            <a:r>
              <a:rPr lang="hr-HR" dirty="0" smtClean="0"/>
              <a:t>Prilagodbe procesa vođenja prema analizama učestalih izmjena u distribucijskoj mreži</a:t>
            </a:r>
          </a:p>
          <a:p>
            <a:pPr marL="0" indent="0">
              <a:buNone/>
            </a:pPr>
            <a:endParaRPr lang="hr-HR" b="1" dirty="0" smtClean="0"/>
          </a:p>
        </p:txBody>
      </p:sp>
      <p:sp>
        <p:nvSpPr>
          <p:cNvPr id="6" name="Title 3"/>
          <p:cNvSpPr txBox="1">
            <a:spLocks/>
          </p:cNvSpPr>
          <p:nvPr/>
        </p:nvSpPr>
        <p:spPr>
          <a:xfrm>
            <a:off x="1051886" y="142505"/>
            <a:ext cx="6694488" cy="68933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/>
            <a:r>
              <a:rPr kumimoji="0" lang="hr-HR" sz="1600" b="1" i="0" u="none" strike="noStrike" kern="1200" cap="none" spc="-18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/>
            </a:r>
            <a:br>
              <a:rPr kumimoji="0" lang="hr-HR" sz="1600" b="1" i="0" u="none" strike="noStrike" kern="1200" cap="none" spc="-18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</a:br>
            <a:r>
              <a:rPr kumimoji="0" lang="hr-HR" sz="1600" b="1" i="0" u="none" strike="noStrike" kern="1200" cap="none" spc="-18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/>
            </a:r>
            <a:br>
              <a:rPr kumimoji="0" lang="hr-HR" sz="1600" b="1" i="0" u="none" strike="noStrike" kern="1200" cap="none" spc="-18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</a:br>
            <a:r>
              <a:rPr kumimoji="0" lang="hr-HR" sz="1800" b="1" i="0" u="none" strike="noStrike" kern="1200" cap="none" spc="-18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 </a:t>
            </a:r>
            <a:r>
              <a:rPr lang="hr-HR" sz="1800" b="1" dirty="0">
                <a:latin typeface="Arial" pitchFamily="34" charset="0"/>
                <a:cs typeface="Arial" pitchFamily="34" charset="0"/>
              </a:rPr>
              <a:t>UTJECAJ OIE NA DISTRIBUCIJSKU MREŽU</a:t>
            </a:r>
            <a:r>
              <a:rPr lang="hr-HR" sz="1600" b="1" spc="-100" dirty="0">
                <a:latin typeface="Arial" pitchFamily="34" charset="0"/>
                <a:cs typeface="Arial" pitchFamily="34" charset="0"/>
              </a:rPr>
              <a:t/>
            </a:r>
            <a:br>
              <a:rPr lang="hr-HR" sz="1600" b="1" spc="-100" dirty="0">
                <a:latin typeface="Arial" pitchFamily="34" charset="0"/>
                <a:cs typeface="Arial" pitchFamily="34" charset="0"/>
              </a:rPr>
            </a:br>
            <a:r>
              <a:rPr lang="hr-HR" sz="1800" b="1" cap="small" dirty="0">
                <a:latin typeface="Arial" pitchFamily="34" charset="0"/>
                <a:cs typeface="Arial" pitchFamily="34" charset="0"/>
              </a:rPr>
              <a:t>Ivan </a:t>
            </a:r>
            <a:r>
              <a:rPr lang="hr-HR" sz="1800" b="1" cap="small" dirty="0" smtClean="0">
                <a:latin typeface="Arial" pitchFamily="34" charset="0"/>
                <a:cs typeface="Arial" pitchFamily="34" charset="0"/>
              </a:rPr>
              <a:t>Radošević</a:t>
            </a:r>
            <a:r>
              <a:rPr lang="hr-HR" sz="1800" b="1" spc="-1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hr-HR" sz="1800" b="1" spc="-100" dirty="0" smtClean="0">
                <a:latin typeface="Arial" pitchFamily="34" charset="0"/>
                <a:cs typeface="Arial" pitchFamily="34" charset="0"/>
              </a:rPr>
            </a:br>
            <a:r>
              <a:rPr kumimoji="0" lang="hr-HR" sz="1800" b="1" i="0" u="none" strike="noStrike" kern="1200" cap="none" spc="-10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	</a:t>
            </a:r>
            <a:r>
              <a:rPr kumimoji="0" lang="hr-HR" sz="1800" b="1" i="0" u="none" strike="noStrike" kern="1200" cap="none" spc="0" normalizeH="0" baseline="0" noProof="0" dirty="0">
                <a:ln>
                  <a:noFill/>
                </a:ln>
                <a:solidFill>
                  <a:srgbClr val="1B10AC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		</a:t>
            </a:r>
            <a:r>
              <a:rPr kumimoji="0" lang="hr-HR" sz="1600" b="0" i="0" u="none" strike="noStrike" kern="1200" cap="none" spc="0" normalizeH="0" baseline="0" noProof="0" dirty="0">
                <a:ln>
                  <a:noFill/>
                </a:ln>
                <a:solidFill>
                  <a:srgbClr val="1B10AC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			 </a:t>
            </a:r>
            <a:r>
              <a:rPr kumimoji="0" lang="hr-HR" sz="18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	</a:t>
            </a:r>
            <a:r>
              <a:rPr kumimoji="0" lang="hr-HR" sz="20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		           </a:t>
            </a:r>
          </a:p>
        </p:txBody>
      </p:sp>
      <p:pic>
        <p:nvPicPr>
          <p:cNvPr id="7" name="Picture 2" descr="CIRED_logo color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3" y="238292"/>
            <a:ext cx="938321" cy="5900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3" descr="HKIE logotip PLAVI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352" y="138986"/>
            <a:ext cx="1316411" cy="6893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9" name="Straight Connector 8"/>
          <p:cNvCxnSpPr/>
          <p:nvPr/>
        </p:nvCxnSpPr>
        <p:spPr>
          <a:xfrm>
            <a:off x="-10533" y="887857"/>
            <a:ext cx="9144000" cy="1588"/>
          </a:xfrm>
          <a:prstGeom prst="line">
            <a:avLst/>
          </a:prstGeom>
          <a:ln w="127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861074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1516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93196" y="4365104"/>
            <a:ext cx="5449628" cy="1802263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0" y="2042931"/>
            <a:ext cx="9144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sz="2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Zahvaljujem na pozornosti! </a:t>
            </a:r>
            <a:endParaRPr kumimoji="0" lang="hr-HR" sz="12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hr-HR" sz="2400" b="0" i="0" u="none" strike="noStrike" kern="120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Forte" panose="03060902040502070203" pitchFamily="66" charset="0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sz="2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ivan.radosevic2@hep.hr</a:t>
            </a:r>
            <a:endParaRPr kumimoji="0" lang="hr-HR" sz="12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51920" y="3861048"/>
            <a:ext cx="2670335" cy="2670335"/>
          </a:xfrm>
          <a:prstGeom prst="rect">
            <a:avLst/>
          </a:prstGeom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sz="9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Century Gothic" pitchFamily="34" charset="0"/>
                <a:ea typeface="+mn-ea"/>
                <a:cs typeface="+mn-cs"/>
              </a:rPr>
              <a:t>17</a:t>
            </a:r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Century Gothic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22502758"/>
      </p:ext>
    </p:extLst>
  </p:cSld>
  <p:clrMapOvr>
    <a:masterClrMapping/>
  </p:clrMapOvr>
  <p:transition spd="slow" advClick="0" advTm="6000">
    <p:push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95536" y="1124744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hr-HR" sz="3600" dirty="0" smtClean="0"/>
              <a:t>1.1</a:t>
            </a:r>
            <a:r>
              <a:rPr lang="hr-HR" sz="3600" dirty="0"/>
              <a:t>. Glavni pokretači energetskog </a:t>
            </a:r>
            <a:r>
              <a:rPr lang="hr-HR" sz="3600" dirty="0" smtClean="0"/>
              <a:t>razvoja</a:t>
            </a:r>
            <a:endParaRPr lang="hr-HR" sz="3600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67544" y="2420888"/>
            <a:ext cx="8157592" cy="4320480"/>
          </a:xfrm>
        </p:spPr>
        <p:txBody>
          <a:bodyPr/>
          <a:lstStyle/>
          <a:p>
            <a:pPr>
              <a:buFontTx/>
              <a:buChar char="-"/>
            </a:pPr>
            <a:r>
              <a:rPr lang="hr-HR" dirty="0" smtClean="0"/>
              <a:t>Rast cijena primarnih energenata</a:t>
            </a:r>
          </a:p>
          <a:p>
            <a:pPr>
              <a:buFontTx/>
              <a:buChar char="-"/>
            </a:pPr>
            <a:r>
              <a:rPr lang="hr-HR" dirty="0" smtClean="0"/>
              <a:t>Postizanje energetske neovisnost</a:t>
            </a:r>
          </a:p>
          <a:p>
            <a:pPr>
              <a:buFontTx/>
              <a:buChar char="-"/>
            </a:pPr>
            <a:r>
              <a:rPr lang="hr-HR" dirty="0" smtClean="0"/>
              <a:t>Smanjenje emisija stakleničkih plinova</a:t>
            </a:r>
          </a:p>
          <a:p>
            <a:pPr>
              <a:buFontTx/>
              <a:buChar char="-"/>
            </a:pPr>
            <a:r>
              <a:rPr lang="hr-HR" dirty="0" smtClean="0"/>
              <a:t>Ideja održivog razvoja</a:t>
            </a:r>
          </a:p>
          <a:p>
            <a:pPr>
              <a:buFontTx/>
              <a:buChar char="-"/>
            </a:pPr>
            <a:r>
              <a:rPr lang="hr-HR" dirty="0" smtClean="0"/>
              <a:t>Očekivano smanjenje troška finalne energije</a:t>
            </a:r>
            <a:endParaRPr lang="hr-HR" dirty="0"/>
          </a:p>
        </p:txBody>
      </p:sp>
      <p:sp>
        <p:nvSpPr>
          <p:cNvPr id="6" name="Title 3"/>
          <p:cNvSpPr txBox="1">
            <a:spLocks/>
          </p:cNvSpPr>
          <p:nvPr/>
        </p:nvSpPr>
        <p:spPr>
          <a:xfrm>
            <a:off x="1051886" y="142505"/>
            <a:ext cx="6694488" cy="68933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/>
            <a:r>
              <a:rPr kumimoji="0" lang="hr-HR" sz="1600" b="1" i="0" u="none" strike="noStrike" kern="1200" cap="none" spc="-18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/>
            </a:r>
            <a:br>
              <a:rPr kumimoji="0" lang="hr-HR" sz="1600" b="1" i="0" u="none" strike="noStrike" kern="1200" cap="none" spc="-18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</a:br>
            <a:r>
              <a:rPr kumimoji="0" lang="hr-HR" sz="1600" b="1" i="0" u="none" strike="noStrike" kern="1200" cap="none" spc="-18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/>
            </a:r>
            <a:br>
              <a:rPr kumimoji="0" lang="hr-HR" sz="1600" b="1" i="0" u="none" strike="noStrike" kern="1200" cap="none" spc="-18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</a:br>
            <a:r>
              <a:rPr kumimoji="0" lang="hr-HR" sz="1800" b="1" i="0" u="none" strike="noStrike" kern="1200" cap="none" spc="-18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 </a:t>
            </a:r>
            <a:r>
              <a:rPr lang="hr-HR" sz="1800" b="1" dirty="0">
                <a:latin typeface="Arial" pitchFamily="34" charset="0"/>
                <a:cs typeface="Arial" pitchFamily="34" charset="0"/>
              </a:rPr>
              <a:t>UTJECAJ OIE NA DISTRIBUCIJSKU MREŽU</a:t>
            </a:r>
            <a:r>
              <a:rPr lang="hr-HR" sz="1600" b="1" spc="-100" dirty="0">
                <a:latin typeface="Arial" pitchFamily="34" charset="0"/>
                <a:cs typeface="Arial" pitchFamily="34" charset="0"/>
              </a:rPr>
              <a:t/>
            </a:r>
            <a:br>
              <a:rPr lang="hr-HR" sz="1600" b="1" spc="-100" dirty="0">
                <a:latin typeface="Arial" pitchFamily="34" charset="0"/>
                <a:cs typeface="Arial" pitchFamily="34" charset="0"/>
              </a:rPr>
            </a:br>
            <a:r>
              <a:rPr lang="hr-HR" sz="1800" b="1" cap="small" dirty="0">
                <a:latin typeface="Arial" pitchFamily="34" charset="0"/>
                <a:cs typeface="Arial" pitchFamily="34" charset="0"/>
              </a:rPr>
              <a:t>Ivan </a:t>
            </a:r>
            <a:r>
              <a:rPr lang="hr-HR" sz="1800" b="1" cap="small" dirty="0" smtClean="0">
                <a:latin typeface="Arial" pitchFamily="34" charset="0"/>
                <a:cs typeface="Arial" pitchFamily="34" charset="0"/>
              </a:rPr>
              <a:t>Radošević</a:t>
            </a:r>
            <a:r>
              <a:rPr lang="hr-HR" sz="1800" b="1" spc="-1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hr-HR" sz="1800" b="1" spc="-100" dirty="0" smtClean="0">
                <a:latin typeface="Arial" pitchFamily="34" charset="0"/>
                <a:cs typeface="Arial" pitchFamily="34" charset="0"/>
              </a:rPr>
            </a:br>
            <a:r>
              <a:rPr kumimoji="0" lang="hr-HR" sz="1800" b="1" i="0" u="none" strike="noStrike" kern="1200" cap="none" spc="-10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	</a:t>
            </a:r>
            <a:r>
              <a:rPr kumimoji="0" lang="hr-HR" sz="1800" b="1" i="0" u="none" strike="noStrike" kern="1200" cap="none" spc="0" normalizeH="0" baseline="0" noProof="0" dirty="0">
                <a:ln>
                  <a:noFill/>
                </a:ln>
                <a:solidFill>
                  <a:srgbClr val="1B10AC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		</a:t>
            </a:r>
            <a:r>
              <a:rPr kumimoji="0" lang="hr-HR" sz="1600" b="0" i="0" u="none" strike="noStrike" kern="1200" cap="none" spc="0" normalizeH="0" baseline="0" noProof="0" dirty="0">
                <a:ln>
                  <a:noFill/>
                </a:ln>
                <a:solidFill>
                  <a:srgbClr val="1B10AC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			 </a:t>
            </a:r>
            <a:r>
              <a:rPr kumimoji="0" lang="hr-HR" sz="18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	</a:t>
            </a:r>
            <a:r>
              <a:rPr kumimoji="0" lang="hr-HR" sz="20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		           </a:t>
            </a:r>
          </a:p>
        </p:txBody>
      </p:sp>
      <p:pic>
        <p:nvPicPr>
          <p:cNvPr id="7" name="Picture 2" descr="CIRED_logo color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3" y="238292"/>
            <a:ext cx="938321" cy="5900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3" descr="HKIE logotip PLAVI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352" y="138986"/>
            <a:ext cx="1316411" cy="6893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9" name="Straight Connector 8"/>
          <p:cNvCxnSpPr/>
          <p:nvPr/>
        </p:nvCxnSpPr>
        <p:spPr>
          <a:xfrm>
            <a:off x="-10533" y="887857"/>
            <a:ext cx="9144000" cy="1588"/>
          </a:xfrm>
          <a:prstGeom prst="line">
            <a:avLst/>
          </a:prstGeom>
          <a:ln w="127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850451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95536" y="1124744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hr-HR" sz="3600" dirty="0" smtClean="0"/>
              <a:t>1.2</a:t>
            </a:r>
            <a:r>
              <a:rPr lang="hr-HR" sz="3600" dirty="0"/>
              <a:t>. Nove djelatnosti</a:t>
            </a:r>
            <a:r>
              <a:rPr lang="hr-HR" sz="3600" dirty="0" smtClean="0"/>
              <a:t>:</a:t>
            </a:r>
            <a:endParaRPr lang="hr-HR" sz="3600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67544" y="2420888"/>
            <a:ext cx="8157592" cy="4320480"/>
          </a:xfrm>
        </p:spPr>
        <p:txBody>
          <a:bodyPr/>
          <a:lstStyle/>
          <a:p>
            <a:pPr marL="0" indent="0">
              <a:buNone/>
            </a:pPr>
            <a:r>
              <a:rPr lang="hr-HR" dirty="0" smtClean="0"/>
              <a:t>- Operator tržišta EE,</a:t>
            </a:r>
          </a:p>
          <a:p>
            <a:pPr>
              <a:buFontTx/>
              <a:buChar char="-"/>
            </a:pPr>
            <a:r>
              <a:rPr lang="hr-HR" dirty="0" smtClean="0"/>
              <a:t>Burza EE,</a:t>
            </a:r>
          </a:p>
          <a:p>
            <a:pPr>
              <a:buFontTx/>
              <a:buChar char="-"/>
            </a:pPr>
            <a:r>
              <a:rPr lang="hr-HR" dirty="0" err="1" smtClean="0"/>
              <a:t>Agregator</a:t>
            </a:r>
            <a:r>
              <a:rPr lang="hr-HR" dirty="0" smtClean="0"/>
              <a:t>,</a:t>
            </a:r>
          </a:p>
          <a:p>
            <a:pPr>
              <a:buFontTx/>
              <a:buChar char="-"/>
            </a:pPr>
            <a:r>
              <a:rPr lang="hr-HR" dirty="0" smtClean="0"/>
              <a:t>Operator </a:t>
            </a:r>
            <a:r>
              <a:rPr lang="hr-HR" dirty="0" err="1" smtClean="0"/>
              <a:t>mikromreža</a:t>
            </a:r>
            <a:r>
              <a:rPr lang="hr-HR" dirty="0" smtClean="0"/>
              <a:t>,</a:t>
            </a:r>
          </a:p>
          <a:p>
            <a:pPr>
              <a:buFontTx/>
              <a:buChar char="-"/>
            </a:pPr>
            <a:r>
              <a:rPr lang="hr-HR" dirty="0" smtClean="0"/>
              <a:t>Operator virtualnih elektrana</a:t>
            </a:r>
          </a:p>
          <a:p>
            <a:pPr>
              <a:buFontTx/>
              <a:buChar char="-"/>
            </a:pPr>
            <a:r>
              <a:rPr lang="hr-HR" dirty="0" smtClean="0"/>
              <a:t>Operator punionica električnih vozila</a:t>
            </a:r>
          </a:p>
        </p:txBody>
      </p:sp>
      <p:sp>
        <p:nvSpPr>
          <p:cNvPr id="6" name="Title 3"/>
          <p:cNvSpPr txBox="1">
            <a:spLocks/>
          </p:cNvSpPr>
          <p:nvPr/>
        </p:nvSpPr>
        <p:spPr>
          <a:xfrm>
            <a:off x="1051886" y="142505"/>
            <a:ext cx="6694488" cy="68933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/>
            <a:r>
              <a:rPr kumimoji="0" lang="hr-HR" sz="1600" b="1" i="0" u="none" strike="noStrike" kern="1200" cap="none" spc="-18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/>
            </a:r>
            <a:br>
              <a:rPr kumimoji="0" lang="hr-HR" sz="1600" b="1" i="0" u="none" strike="noStrike" kern="1200" cap="none" spc="-18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</a:br>
            <a:r>
              <a:rPr kumimoji="0" lang="hr-HR" sz="1600" b="1" i="0" u="none" strike="noStrike" kern="1200" cap="none" spc="-18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/>
            </a:r>
            <a:br>
              <a:rPr kumimoji="0" lang="hr-HR" sz="1600" b="1" i="0" u="none" strike="noStrike" kern="1200" cap="none" spc="-18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</a:br>
            <a:r>
              <a:rPr kumimoji="0" lang="hr-HR" sz="1800" b="1" i="0" u="none" strike="noStrike" kern="1200" cap="none" spc="-18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 </a:t>
            </a:r>
            <a:r>
              <a:rPr lang="hr-HR" sz="1800" b="1" dirty="0">
                <a:latin typeface="Arial" pitchFamily="34" charset="0"/>
                <a:cs typeface="Arial" pitchFamily="34" charset="0"/>
              </a:rPr>
              <a:t>UTJECAJ OIE NA DISTRIBUCIJSKU MREŽU</a:t>
            </a:r>
            <a:r>
              <a:rPr lang="hr-HR" sz="1600" b="1" spc="-100" dirty="0">
                <a:latin typeface="Arial" pitchFamily="34" charset="0"/>
                <a:cs typeface="Arial" pitchFamily="34" charset="0"/>
              </a:rPr>
              <a:t/>
            </a:r>
            <a:br>
              <a:rPr lang="hr-HR" sz="1600" b="1" spc="-100" dirty="0">
                <a:latin typeface="Arial" pitchFamily="34" charset="0"/>
                <a:cs typeface="Arial" pitchFamily="34" charset="0"/>
              </a:rPr>
            </a:br>
            <a:r>
              <a:rPr lang="hr-HR" sz="1800" b="1" cap="small" dirty="0">
                <a:latin typeface="Arial" pitchFamily="34" charset="0"/>
                <a:cs typeface="Arial" pitchFamily="34" charset="0"/>
              </a:rPr>
              <a:t>Ivan </a:t>
            </a:r>
            <a:r>
              <a:rPr lang="hr-HR" sz="1800" b="1" cap="small" dirty="0" smtClean="0">
                <a:latin typeface="Arial" pitchFamily="34" charset="0"/>
                <a:cs typeface="Arial" pitchFamily="34" charset="0"/>
              </a:rPr>
              <a:t>Radošević</a:t>
            </a:r>
            <a:r>
              <a:rPr lang="hr-HR" sz="1800" b="1" spc="-1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hr-HR" sz="1800" b="1" spc="-100" dirty="0" smtClean="0">
                <a:latin typeface="Arial" pitchFamily="34" charset="0"/>
                <a:cs typeface="Arial" pitchFamily="34" charset="0"/>
              </a:rPr>
            </a:br>
            <a:r>
              <a:rPr kumimoji="0" lang="hr-HR" sz="1800" b="1" i="0" u="none" strike="noStrike" kern="1200" cap="none" spc="-10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	</a:t>
            </a:r>
            <a:r>
              <a:rPr kumimoji="0" lang="hr-HR" sz="1800" b="1" i="0" u="none" strike="noStrike" kern="1200" cap="none" spc="0" normalizeH="0" baseline="0" noProof="0" dirty="0">
                <a:ln>
                  <a:noFill/>
                </a:ln>
                <a:solidFill>
                  <a:srgbClr val="1B10AC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		</a:t>
            </a:r>
            <a:r>
              <a:rPr kumimoji="0" lang="hr-HR" sz="1600" b="0" i="0" u="none" strike="noStrike" kern="1200" cap="none" spc="0" normalizeH="0" baseline="0" noProof="0" dirty="0">
                <a:ln>
                  <a:noFill/>
                </a:ln>
                <a:solidFill>
                  <a:srgbClr val="1B10AC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			 </a:t>
            </a:r>
            <a:r>
              <a:rPr kumimoji="0" lang="hr-HR" sz="18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	</a:t>
            </a:r>
            <a:r>
              <a:rPr kumimoji="0" lang="hr-HR" sz="20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		           </a:t>
            </a:r>
          </a:p>
        </p:txBody>
      </p:sp>
      <p:pic>
        <p:nvPicPr>
          <p:cNvPr id="7" name="Picture 2" descr="CIRED_logo color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3" y="238292"/>
            <a:ext cx="938321" cy="5900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3" descr="HKIE logotip PLAVI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352" y="138986"/>
            <a:ext cx="1316411" cy="6893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9" name="Straight Connector 8"/>
          <p:cNvCxnSpPr/>
          <p:nvPr/>
        </p:nvCxnSpPr>
        <p:spPr>
          <a:xfrm>
            <a:off x="-10533" y="887857"/>
            <a:ext cx="9144000" cy="1588"/>
          </a:xfrm>
          <a:prstGeom prst="line">
            <a:avLst/>
          </a:prstGeom>
          <a:ln w="127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635761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95536" y="1124744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hr-HR" sz="3600" dirty="0" smtClean="0"/>
              <a:t>1.3</a:t>
            </a:r>
            <a:r>
              <a:rPr lang="hr-HR" sz="3600" dirty="0"/>
              <a:t>. </a:t>
            </a:r>
            <a:r>
              <a:rPr lang="hr-HR" sz="3600" dirty="0"/>
              <a:t>Zahtjevi na EES:</a:t>
            </a:r>
            <a:endParaRPr lang="hr-HR" sz="3600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67544" y="2420888"/>
            <a:ext cx="8157592" cy="4320480"/>
          </a:xfrm>
        </p:spPr>
        <p:txBody>
          <a:bodyPr/>
          <a:lstStyle/>
          <a:p>
            <a:pPr>
              <a:buFontTx/>
              <a:buChar char="-"/>
            </a:pPr>
            <a:r>
              <a:rPr lang="hr-HR" dirty="0" smtClean="0"/>
              <a:t>Veća </a:t>
            </a:r>
            <a:r>
              <a:rPr lang="hr-HR" dirty="0" smtClean="0"/>
              <a:t>rezerva,</a:t>
            </a:r>
          </a:p>
          <a:p>
            <a:pPr>
              <a:buFontTx/>
              <a:buChar char="-"/>
            </a:pPr>
            <a:r>
              <a:rPr lang="hr-HR" dirty="0" smtClean="0"/>
              <a:t>Dodatna ulaganja u infrastrukturu</a:t>
            </a:r>
          </a:p>
          <a:p>
            <a:pPr>
              <a:buFontTx/>
              <a:buChar char="-"/>
            </a:pPr>
            <a:r>
              <a:rPr lang="hr-HR" dirty="0" smtClean="0"/>
              <a:t>Fleksibilnost sustava</a:t>
            </a:r>
          </a:p>
          <a:p>
            <a:pPr>
              <a:buFontTx/>
              <a:buChar char="-"/>
            </a:pPr>
            <a:endParaRPr lang="hr-HR" dirty="0" smtClean="0"/>
          </a:p>
        </p:txBody>
      </p:sp>
      <p:sp>
        <p:nvSpPr>
          <p:cNvPr id="6" name="Title 3"/>
          <p:cNvSpPr txBox="1">
            <a:spLocks/>
          </p:cNvSpPr>
          <p:nvPr/>
        </p:nvSpPr>
        <p:spPr>
          <a:xfrm>
            <a:off x="1051886" y="142505"/>
            <a:ext cx="6694488" cy="68933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/>
            <a:r>
              <a:rPr kumimoji="0" lang="hr-HR" sz="1600" b="1" i="0" u="none" strike="noStrike" kern="1200" cap="none" spc="-18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/>
            </a:r>
            <a:br>
              <a:rPr kumimoji="0" lang="hr-HR" sz="1600" b="1" i="0" u="none" strike="noStrike" kern="1200" cap="none" spc="-18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</a:br>
            <a:r>
              <a:rPr kumimoji="0" lang="hr-HR" sz="1600" b="1" i="0" u="none" strike="noStrike" kern="1200" cap="none" spc="-18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/>
            </a:r>
            <a:br>
              <a:rPr kumimoji="0" lang="hr-HR" sz="1600" b="1" i="0" u="none" strike="noStrike" kern="1200" cap="none" spc="-18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</a:br>
            <a:r>
              <a:rPr kumimoji="0" lang="hr-HR" sz="1800" b="1" i="0" u="none" strike="noStrike" kern="1200" cap="none" spc="-18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 </a:t>
            </a:r>
            <a:r>
              <a:rPr lang="hr-HR" sz="1800" b="1" dirty="0">
                <a:latin typeface="Arial" pitchFamily="34" charset="0"/>
                <a:cs typeface="Arial" pitchFamily="34" charset="0"/>
              </a:rPr>
              <a:t>UTJECAJ OIE NA DISTRIBUCIJSKU MREŽU</a:t>
            </a:r>
            <a:r>
              <a:rPr lang="hr-HR" sz="1600" b="1" spc="-100" dirty="0">
                <a:latin typeface="Arial" pitchFamily="34" charset="0"/>
                <a:cs typeface="Arial" pitchFamily="34" charset="0"/>
              </a:rPr>
              <a:t/>
            </a:r>
            <a:br>
              <a:rPr lang="hr-HR" sz="1600" b="1" spc="-100" dirty="0">
                <a:latin typeface="Arial" pitchFamily="34" charset="0"/>
                <a:cs typeface="Arial" pitchFamily="34" charset="0"/>
              </a:rPr>
            </a:br>
            <a:r>
              <a:rPr lang="hr-HR" sz="1800" b="1" cap="small" dirty="0">
                <a:latin typeface="Arial" pitchFamily="34" charset="0"/>
                <a:cs typeface="Arial" pitchFamily="34" charset="0"/>
              </a:rPr>
              <a:t>Ivan </a:t>
            </a:r>
            <a:r>
              <a:rPr lang="hr-HR" sz="1800" b="1" cap="small" dirty="0" smtClean="0">
                <a:latin typeface="Arial" pitchFamily="34" charset="0"/>
                <a:cs typeface="Arial" pitchFamily="34" charset="0"/>
              </a:rPr>
              <a:t>Radošević</a:t>
            </a:r>
            <a:r>
              <a:rPr lang="hr-HR" sz="1800" b="1" spc="-1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hr-HR" sz="1800" b="1" spc="-100" dirty="0" smtClean="0">
                <a:latin typeface="Arial" pitchFamily="34" charset="0"/>
                <a:cs typeface="Arial" pitchFamily="34" charset="0"/>
              </a:rPr>
            </a:br>
            <a:r>
              <a:rPr kumimoji="0" lang="hr-HR" sz="1800" b="1" i="0" u="none" strike="noStrike" kern="1200" cap="none" spc="-10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	</a:t>
            </a:r>
            <a:r>
              <a:rPr kumimoji="0" lang="hr-HR" sz="1800" b="1" i="0" u="none" strike="noStrike" kern="1200" cap="none" spc="0" normalizeH="0" baseline="0" noProof="0" dirty="0">
                <a:ln>
                  <a:noFill/>
                </a:ln>
                <a:solidFill>
                  <a:srgbClr val="1B10AC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		</a:t>
            </a:r>
            <a:r>
              <a:rPr kumimoji="0" lang="hr-HR" sz="1600" b="0" i="0" u="none" strike="noStrike" kern="1200" cap="none" spc="0" normalizeH="0" baseline="0" noProof="0" dirty="0">
                <a:ln>
                  <a:noFill/>
                </a:ln>
                <a:solidFill>
                  <a:srgbClr val="1B10AC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			 </a:t>
            </a:r>
            <a:r>
              <a:rPr kumimoji="0" lang="hr-HR" sz="18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	</a:t>
            </a:r>
            <a:r>
              <a:rPr kumimoji="0" lang="hr-HR" sz="20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		           </a:t>
            </a:r>
          </a:p>
        </p:txBody>
      </p:sp>
      <p:pic>
        <p:nvPicPr>
          <p:cNvPr id="7" name="Picture 2" descr="CIRED_logo color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3" y="238292"/>
            <a:ext cx="938321" cy="5900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3" descr="HKIE logotip PLAVI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352" y="138986"/>
            <a:ext cx="1316411" cy="6893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9" name="Straight Connector 8"/>
          <p:cNvCxnSpPr/>
          <p:nvPr/>
        </p:nvCxnSpPr>
        <p:spPr>
          <a:xfrm>
            <a:off x="-10533" y="887857"/>
            <a:ext cx="9144000" cy="1588"/>
          </a:xfrm>
          <a:prstGeom prst="line">
            <a:avLst/>
          </a:prstGeom>
          <a:ln w="127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102824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95536" y="1124744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hr-HR" sz="3600" dirty="0" smtClean="0"/>
              <a:t>2.1. </a:t>
            </a:r>
            <a:r>
              <a:rPr lang="hr-HR" sz="3600" dirty="0" smtClean="0"/>
              <a:t>Fleksibilnost sustava</a:t>
            </a:r>
            <a:endParaRPr lang="hr-HR" sz="3600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67544" y="2420888"/>
            <a:ext cx="8157592" cy="4320480"/>
          </a:xfrm>
        </p:spPr>
        <p:txBody>
          <a:bodyPr/>
          <a:lstStyle/>
          <a:p>
            <a:pPr marL="0" indent="0">
              <a:buNone/>
            </a:pPr>
            <a:r>
              <a:rPr lang="hr-HR" dirty="0" smtClean="0"/>
              <a:t>Tehnička fleksibilnost</a:t>
            </a:r>
          </a:p>
          <a:p>
            <a:pPr>
              <a:buFontTx/>
              <a:buChar char="-"/>
            </a:pPr>
            <a:r>
              <a:rPr lang="hr-HR" dirty="0" smtClean="0"/>
              <a:t>Sposobnost sustava</a:t>
            </a:r>
          </a:p>
          <a:p>
            <a:pPr>
              <a:buFontTx/>
              <a:buChar char="-"/>
            </a:pPr>
            <a:endParaRPr lang="hr-HR" dirty="0"/>
          </a:p>
          <a:p>
            <a:pPr marL="0" indent="0">
              <a:buNone/>
            </a:pPr>
            <a:r>
              <a:rPr lang="hr-HR" dirty="0" smtClean="0"/>
              <a:t>Tržišna fleksibilnost</a:t>
            </a:r>
          </a:p>
          <a:p>
            <a:pPr>
              <a:buFontTx/>
              <a:buChar char="-"/>
            </a:pPr>
            <a:r>
              <a:rPr lang="hr-HR" dirty="0" smtClean="0"/>
              <a:t>Sposobnost tržišta</a:t>
            </a:r>
          </a:p>
        </p:txBody>
      </p:sp>
      <p:sp>
        <p:nvSpPr>
          <p:cNvPr id="6" name="Title 3"/>
          <p:cNvSpPr txBox="1">
            <a:spLocks/>
          </p:cNvSpPr>
          <p:nvPr/>
        </p:nvSpPr>
        <p:spPr>
          <a:xfrm>
            <a:off x="1051886" y="142505"/>
            <a:ext cx="6694488" cy="68933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/>
            <a:r>
              <a:rPr kumimoji="0" lang="hr-HR" sz="1600" b="1" i="0" u="none" strike="noStrike" kern="1200" cap="none" spc="-18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/>
            </a:r>
            <a:br>
              <a:rPr kumimoji="0" lang="hr-HR" sz="1600" b="1" i="0" u="none" strike="noStrike" kern="1200" cap="none" spc="-18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</a:br>
            <a:r>
              <a:rPr kumimoji="0" lang="hr-HR" sz="1600" b="1" i="0" u="none" strike="noStrike" kern="1200" cap="none" spc="-18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/>
            </a:r>
            <a:br>
              <a:rPr kumimoji="0" lang="hr-HR" sz="1600" b="1" i="0" u="none" strike="noStrike" kern="1200" cap="none" spc="-18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</a:br>
            <a:r>
              <a:rPr kumimoji="0" lang="hr-HR" sz="1800" b="1" i="0" u="none" strike="noStrike" kern="1200" cap="none" spc="-18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 </a:t>
            </a:r>
            <a:r>
              <a:rPr lang="hr-HR" sz="1800" b="1" dirty="0">
                <a:latin typeface="Arial" pitchFamily="34" charset="0"/>
                <a:cs typeface="Arial" pitchFamily="34" charset="0"/>
              </a:rPr>
              <a:t>UTJECAJ OIE NA DISTRIBUCIJSKU MREŽU</a:t>
            </a:r>
            <a:r>
              <a:rPr lang="hr-HR" sz="1600" b="1" spc="-100" dirty="0">
                <a:latin typeface="Arial" pitchFamily="34" charset="0"/>
                <a:cs typeface="Arial" pitchFamily="34" charset="0"/>
              </a:rPr>
              <a:t/>
            </a:r>
            <a:br>
              <a:rPr lang="hr-HR" sz="1600" b="1" spc="-100" dirty="0">
                <a:latin typeface="Arial" pitchFamily="34" charset="0"/>
                <a:cs typeface="Arial" pitchFamily="34" charset="0"/>
              </a:rPr>
            </a:br>
            <a:r>
              <a:rPr lang="hr-HR" sz="1800" b="1" cap="small" dirty="0">
                <a:latin typeface="Arial" pitchFamily="34" charset="0"/>
                <a:cs typeface="Arial" pitchFamily="34" charset="0"/>
              </a:rPr>
              <a:t>Ivan </a:t>
            </a:r>
            <a:r>
              <a:rPr lang="hr-HR" sz="1800" b="1" cap="small" dirty="0" smtClean="0">
                <a:latin typeface="Arial" pitchFamily="34" charset="0"/>
                <a:cs typeface="Arial" pitchFamily="34" charset="0"/>
              </a:rPr>
              <a:t>Radošević</a:t>
            </a:r>
            <a:r>
              <a:rPr lang="hr-HR" sz="1800" b="1" spc="-1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hr-HR" sz="1800" b="1" spc="-100" dirty="0" smtClean="0">
                <a:latin typeface="Arial" pitchFamily="34" charset="0"/>
                <a:cs typeface="Arial" pitchFamily="34" charset="0"/>
              </a:rPr>
            </a:br>
            <a:r>
              <a:rPr kumimoji="0" lang="hr-HR" sz="1800" b="1" i="0" u="none" strike="noStrike" kern="1200" cap="none" spc="-10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	</a:t>
            </a:r>
            <a:r>
              <a:rPr kumimoji="0" lang="hr-HR" sz="1800" b="1" i="0" u="none" strike="noStrike" kern="1200" cap="none" spc="0" normalizeH="0" baseline="0" noProof="0" dirty="0">
                <a:ln>
                  <a:noFill/>
                </a:ln>
                <a:solidFill>
                  <a:srgbClr val="1B10AC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		</a:t>
            </a:r>
            <a:r>
              <a:rPr kumimoji="0" lang="hr-HR" sz="1600" b="0" i="0" u="none" strike="noStrike" kern="1200" cap="none" spc="0" normalizeH="0" baseline="0" noProof="0" dirty="0">
                <a:ln>
                  <a:noFill/>
                </a:ln>
                <a:solidFill>
                  <a:srgbClr val="1B10AC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			 </a:t>
            </a:r>
            <a:r>
              <a:rPr kumimoji="0" lang="hr-HR" sz="18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	</a:t>
            </a:r>
            <a:r>
              <a:rPr kumimoji="0" lang="hr-HR" sz="20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		           </a:t>
            </a:r>
          </a:p>
        </p:txBody>
      </p:sp>
      <p:pic>
        <p:nvPicPr>
          <p:cNvPr id="7" name="Picture 2" descr="CIRED_logo color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3" y="238292"/>
            <a:ext cx="938321" cy="5900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3" descr="HKIE logotip PLAVI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352" y="138986"/>
            <a:ext cx="1316411" cy="6893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9" name="Straight Connector 8"/>
          <p:cNvCxnSpPr/>
          <p:nvPr/>
        </p:nvCxnSpPr>
        <p:spPr>
          <a:xfrm>
            <a:off x="-10533" y="887857"/>
            <a:ext cx="9144000" cy="1588"/>
          </a:xfrm>
          <a:prstGeom prst="line">
            <a:avLst/>
          </a:prstGeom>
          <a:ln w="127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046461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95536" y="1124744"/>
            <a:ext cx="8229600" cy="1143000"/>
          </a:xfrm>
        </p:spPr>
        <p:txBody>
          <a:bodyPr>
            <a:noAutofit/>
          </a:bodyPr>
          <a:lstStyle/>
          <a:p>
            <a:pPr algn="l"/>
            <a:r>
              <a:rPr lang="hr-HR" sz="3600" dirty="0" smtClean="0"/>
              <a:t>2.2</a:t>
            </a:r>
            <a:r>
              <a:rPr lang="hr-HR" sz="3600" dirty="0"/>
              <a:t>. Nefleksibilni EES uz visoku penetraciju OIE dolazi u situacije: 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67544" y="2420888"/>
            <a:ext cx="8157592" cy="4320480"/>
          </a:xfrm>
        </p:spPr>
        <p:txBody>
          <a:bodyPr/>
          <a:lstStyle/>
          <a:p>
            <a:pPr>
              <a:buFontTx/>
              <a:buChar char="-"/>
            </a:pPr>
            <a:r>
              <a:rPr lang="hr-HR" dirty="0" smtClean="0"/>
              <a:t>Poteškoće s uravnoteženjem sustava,</a:t>
            </a:r>
          </a:p>
          <a:p>
            <a:pPr>
              <a:buFontTx/>
              <a:buChar char="-"/>
            </a:pPr>
            <a:r>
              <a:rPr lang="hr-HR" dirty="0" smtClean="0"/>
              <a:t>Neiskorištenost energetskog potencijala OIE</a:t>
            </a:r>
          </a:p>
          <a:p>
            <a:pPr>
              <a:buFontTx/>
              <a:buChar char="-"/>
            </a:pPr>
            <a:r>
              <a:rPr lang="hr-HR" dirty="0" smtClean="0"/>
              <a:t>Neplanirani prekogranični tokovi snaga</a:t>
            </a:r>
          </a:p>
          <a:p>
            <a:pPr>
              <a:buFontTx/>
              <a:buChar char="-"/>
            </a:pPr>
            <a:r>
              <a:rPr lang="hr-HR" dirty="0" smtClean="0"/>
              <a:t>Negativne veleprodajne cijene</a:t>
            </a:r>
          </a:p>
          <a:p>
            <a:pPr>
              <a:buFontTx/>
              <a:buChar char="-"/>
            </a:pPr>
            <a:r>
              <a:rPr lang="hr-HR" dirty="0" err="1" smtClean="0"/>
              <a:t>Volatilnost</a:t>
            </a:r>
            <a:r>
              <a:rPr lang="hr-HR" dirty="0" smtClean="0"/>
              <a:t> cijena električne energije</a:t>
            </a:r>
          </a:p>
        </p:txBody>
      </p:sp>
      <p:sp>
        <p:nvSpPr>
          <p:cNvPr id="6" name="Title 3"/>
          <p:cNvSpPr txBox="1">
            <a:spLocks/>
          </p:cNvSpPr>
          <p:nvPr/>
        </p:nvSpPr>
        <p:spPr>
          <a:xfrm>
            <a:off x="1051886" y="142505"/>
            <a:ext cx="6694488" cy="68933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/>
            <a:r>
              <a:rPr kumimoji="0" lang="hr-HR" sz="1600" b="1" i="0" u="none" strike="noStrike" kern="1200" cap="none" spc="-18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/>
            </a:r>
            <a:br>
              <a:rPr kumimoji="0" lang="hr-HR" sz="1600" b="1" i="0" u="none" strike="noStrike" kern="1200" cap="none" spc="-18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</a:br>
            <a:r>
              <a:rPr kumimoji="0" lang="hr-HR" sz="1600" b="1" i="0" u="none" strike="noStrike" kern="1200" cap="none" spc="-18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/>
            </a:r>
            <a:br>
              <a:rPr kumimoji="0" lang="hr-HR" sz="1600" b="1" i="0" u="none" strike="noStrike" kern="1200" cap="none" spc="-18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</a:br>
            <a:r>
              <a:rPr kumimoji="0" lang="hr-HR" sz="1800" b="1" i="0" u="none" strike="noStrike" kern="1200" cap="none" spc="-18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 </a:t>
            </a:r>
            <a:r>
              <a:rPr lang="hr-HR" sz="1800" b="1" dirty="0">
                <a:latin typeface="Arial" pitchFamily="34" charset="0"/>
                <a:cs typeface="Arial" pitchFamily="34" charset="0"/>
              </a:rPr>
              <a:t>UTJECAJ OIE NA DISTRIBUCIJSKU MREŽU</a:t>
            </a:r>
            <a:r>
              <a:rPr lang="hr-HR" sz="1600" b="1" spc="-100" dirty="0">
                <a:latin typeface="Arial" pitchFamily="34" charset="0"/>
                <a:cs typeface="Arial" pitchFamily="34" charset="0"/>
              </a:rPr>
              <a:t/>
            </a:r>
            <a:br>
              <a:rPr lang="hr-HR" sz="1600" b="1" spc="-100" dirty="0">
                <a:latin typeface="Arial" pitchFamily="34" charset="0"/>
                <a:cs typeface="Arial" pitchFamily="34" charset="0"/>
              </a:rPr>
            </a:br>
            <a:r>
              <a:rPr lang="hr-HR" sz="1800" b="1" cap="small" dirty="0">
                <a:latin typeface="Arial" pitchFamily="34" charset="0"/>
                <a:cs typeface="Arial" pitchFamily="34" charset="0"/>
              </a:rPr>
              <a:t>Ivan </a:t>
            </a:r>
            <a:r>
              <a:rPr lang="hr-HR" sz="1800" b="1" cap="small" dirty="0" smtClean="0">
                <a:latin typeface="Arial" pitchFamily="34" charset="0"/>
                <a:cs typeface="Arial" pitchFamily="34" charset="0"/>
              </a:rPr>
              <a:t>Radošević</a:t>
            </a:r>
            <a:r>
              <a:rPr lang="hr-HR" sz="1800" b="1" spc="-1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hr-HR" sz="1800" b="1" spc="-100" dirty="0" smtClean="0">
                <a:latin typeface="Arial" pitchFamily="34" charset="0"/>
                <a:cs typeface="Arial" pitchFamily="34" charset="0"/>
              </a:rPr>
            </a:br>
            <a:r>
              <a:rPr kumimoji="0" lang="hr-HR" sz="1800" b="1" i="0" u="none" strike="noStrike" kern="1200" cap="none" spc="-10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	</a:t>
            </a:r>
            <a:r>
              <a:rPr kumimoji="0" lang="hr-HR" sz="1800" b="1" i="0" u="none" strike="noStrike" kern="1200" cap="none" spc="0" normalizeH="0" baseline="0" noProof="0" dirty="0">
                <a:ln>
                  <a:noFill/>
                </a:ln>
                <a:solidFill>
                  <a:srgbClr val="1B10AC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		</a:t>
            </a:r>
            <a:r>
              <a:rPr kumimoji="0" lang="hr-HR" sz="1600" b="0" i="0" u="none" strike="noStrike" kern="1200" cap="none" spc="0" normalizeH="0" baseline="0" noProof="0" dirty="0">
                <a:ln>
                  <a:noFill/>
                </a:ln>
                <a:solidFill>
                  <a:srgbClr val="1B10AC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			 </a:t>
            </a:r>
            <a:r>
              <a:rPr kumimoji="0" lang="hr-HR" sz="18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	</a:t>
            </a:r>
            <a:r>
              <a:rPr kumimoji="0" lang="hr-HR" sz="20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		           </a:t>
            </a:r>
          </a:p>
        </p:txBody>
      </p:sp>
      <p:pic>
        <p:nvPicPr>
          <p:cNvPr id="7" name="Picture 2" descr="CIRED_logo color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3" y="238292"/>
            <a:ext cx="938321" cy="5900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3" descr="HKIE logotip PLAVI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352" y="138986"/>
            <a:ext cx="1316411" cy="6893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9" name="Straight Connector 8"/>
          <p:cNvCxnSpPr/>
          <p:nvPr/>
        </p:nvCxnSpPr>
        <p:spPr>
          <a:xfrm>
            <a:off x="-10533" y="887857"/>
            <a:ext cx="9144000" cy="1588"/>
          </a:xfrm>
          <a:prstGeom prst="line">
            <a:avLst/>
          </a:prstGeom>
          <a:ln w="127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527770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95536" y="1124744"/>
            <a:ext cx="8229600" cy="1143000"/>
          </a:xfrm>
        </p:spPr>
        <p:txBody>
          <a:bodyPr>
            <a:noAutofit/>
          </a:bodyPr>
          <a:lstStyle/>
          <a:p>
            <a:pPr algn="l"/>
            <a:r>
              <a:rPr lang="hr-HR" sz="3600" dirty="0" smtClean="0"/>
              <a:t>2.3</a:t>
            </a:r>
            <a:r>
              <a:rPr lang="hr-HR" sz="3600" dirty="0"/>
              <a:t>. Potrebno povećanje fleksibilnosti energetskog sektora</a:t>
            </a:r>
            <a:r>
              <a:rPr lang="hr-HR" sz="3600" dirty="0" smtClean="0"/>
              <a:t>:</a:t>
            </a:r>
            <a:endParaRPr lang="hr-HR" sz="3600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67544" y="2420888"/>
            <a:ext cx="8157592" cy="4320480"/>
          </a:xfrm>
        </p:spPr>
        <p:txBody>
          <a:bodyPr/>
          <a:lstStyle/>
          <a:p>
            <a:pPr marL="0" indent="0">
              <a:buNone/>
            </a:pPr>
            <a:r>
              <a:rPr lang="hr-HR" b="1" dirty="0" smtClean="0"/>
              <a:t>Proizvodnja</a:t>
            </a:r>
            <a:r>
              <a:rPr lang="hr-HR" dirty="0" smtClean="0"/>
              <a:t>: brza promjena izlazne snage i niski tehnički minimum</a:t>
            </a:r>
          </a:p>
          <a:p>
            <a:pPr marL="0" indent="0">
              <a:buNone/>
            </a:pPr>
            <a:r>
              <a:rPr lang="hr-HR" b="1" dirty="0" smtClean="0"/>
              <a:t>Prijenos i distribucija</a:t>
            </a:r>
            <a:r>
              <a:rPr lang="hr-HR" dirty="0" smtClean="0"/>
              <a:t>: povećanje kapaciteta mreže, evolucija u naprednu mrežu s širokim rasponom izvora fleksibilnosti</a:t>
            </a:r>
          </a:p>
        </p:txBody>
      </p:sp>
      <p:sp>
        <p:nvSpPr>
          <p:cNvPr id="6" name="Title 3"/>
          <p:cNvSpPr txBox="1">
            <a:spLocks/>
          </p:cNvSpPr>
          <p:nvPr/>
        </p:nvSpPr>
        <p:spPr>
          <a:xfrm>
            <a:off x="1051886" y="142505"/>
            <a:ext cx="6694488" cy="68933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/>
            <a:r>
              <a:rPr kumimoji="0" lang="hr-HR" sz="1600" b="1" i="0" u="none" strike="noStrike" kern="1200" cap="none" spc="-18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/>
            </a:r>
            <a:br>
              <a:rPr kumimoji="0" lang="hr-HR" sz="1600" b="1" i="0" u="none" strike="noStrike" kern="1200" cap="none" spc="-18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</a:br>
            <a:r>
              <a:rPr kumimoji="0" lang="hr-HR" sz="1600" b="1" i="0" u="none" strike="noStrike" kern="1200" cap="none" spc="-18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/>
            </a:r>
            <a:br>
              <a:rPr kumimoji="0" lang="hr-HR" sz="1600" b="1" i="0" u="none" strike="noStrike" kern="1200" cap="none" spc="-18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</a:br>
            <a:r>
              <a:rPr kumimoji="0" lang="hr-HR" sz="1800" b="1" i="0" u="none" strike="noStrike" kern="1200" cap="none" spc="-18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 </a:t>
            </a:r>
            <a:r>
              <a:rPr lang="hr-HR" sz="1800" b="1" dirty="0">
                <a:latin typeface="Arial" pitchFamily="34" charset="0"/>
                <a:cs typeface="Arial" pitchFamily="34" charset="0"/>
              </a:rPr>
              <a:t>UTJECAJ OIE NA DISTRIBUCIJSKU MREŽU</a:t>
            </a:r>
            <a:r>
              <a:rPr lang="hr-HR" sz="1600" b="1" spc="-100" dirty="0">
                <a:latin typeface="Arial" pitchFamily="34" charset="0"/>
                <a:cs typeface="Arial" pitchFamily="34" charset="0"/>
              </a:rPr>
              <a:t/>
            </a:r>
            <a:br>
              <a:rPr lang="hr-HR" sz="1600" b="1" spc="-100" dirty="0">
                <a:latin typeface="Arial" pitchFamily="34" charset="0"/>
                <a:cs typeface="Arial" pitchFamily="34" charset="0"/>
              </a:rPr>
            </a:br>
            <a:r>
              <a:rPr lang="hr-HR" sz="1800" b="1" cap="small" dirty="0">
                <a:latin typeface="Arial" pitchFamily="34" charset="0"/>
                <a:cs typeface="Arial" pitchFamily="34" charset="0"/>
              </a:rPr>
              <a:t>Ivan </a:t>
            </a:r>
            <a:r>
              <a:rPr lang="hr-HR" sz="1800" b="1" cap="small" dirty="0" smtClean="0">
                <a:latin typeface="Arial" pitchFamily="34" charset="0"/>
                <a:cs typeface="Arial" pitchFamily="34" charset="0"/>
              </a:rPr>
              <a:t>Radošević</a:t>
            </a:r>
            <a:r>
              <a:rPr lang="hr-HR" sz="1800" b="1" spc="-1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hr-HR" sz="1800" b="1" spc="-100" dirty="0" smtClean="0">
                <a:latin typeface="Arial" pitchFamily="34" charset="0"/>
                <a:cs typeface="Arial" pitchFamily="34" charset="0"/>
              </a:rPr>
            </a:br>
            <a:r>
              <a:rPr kumimoji="0" lang="hr-HR" sz="1800" b="1" i="0" u="none" strike="noStrike" kern="1200" cap="none" spc="-10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	</a:t>
            </a:r>
            <a:r>
              <a:rPr kumimoji="0" lang="hr-HR" sz="1800" b="1" i="0" u="none" strike="noStrike" kern="1200" cap="none" spc="0" normalizeH="0" baseline="0" noProof="0" dirty="0">
                <a:ln>
                  <a:noFill/>
                </a:ln>
                <a:solidFill>
                  <a:srgbClr val="1B10AC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		</a:t>
            </a:r>
            <a:r>
              <a:rPr kumimoji="0" lang="hr-HR" sz="1600" b="0" i="0" u="none" strike="noStrike" kern="1200" cap="none" spc="0" normalizeH="0" baseline="0" noProof="0" dirty="0">
                <a:ln>
                  <a:noFill/>
                </a:ln>
                <a:solidFill>
                  <a:srgbClr val="1B10AC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			 </a:t>
            </a:r>
            <a:r>
              <a:rPr kumimoji="0" lang="hr-HR" sz="18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	</a:t>
            </a:r>
            <a:r>
              <a:rPr kumimoji="0" lang="hr-HR" sz="20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		           </a:t>
            </a:r>
          </a:p>
        </p:txBody>
      </p:sp>
      <p:pic>
        <p:nvPicPr>
          <p:cNvPr id="7" name="Picture 2" descr="CIRED_logo color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3" y="238292"/>
            <a:ext cx="938321" cy="5900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3" descr="HKIE logotip PLAVI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352" y="138986"/>
            <a:ext cx="1316411" cy="6893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9" name="Straight Connector 8"/>
          <p:cNvCxnSpPr/>
          <p:nvPr/>
        </p:nvCxnSpPr>
        <p:spPr>
          <a:xfrm>
            <a:off x="-10533" y="887857"/>
            <a:ext cx="9144000" cy="1588"/>
          </a:xfrm>
          <a:prstGeom prst="line">
            <a:avLst/>
          </a:prstGeom>
          <a:ln w="127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475362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95536" y="1124744"/>
            <a:ext cx="8229600" cy="1143000"/>
          </a:xfrm>
        </p:spPr>
        <p:txBody>
          <a:bodyPr>
            <a:noAutofit/>
          </a:bodyPr>
          <a:lstStyle/>
          <a:p>
            <a:pPr algn="l"/>
            <a:r>
              <a:rPr lang="hr-HR" sz="3600" dirty="0" smtClean="0"/>
              <a:t>2.3</a:t>
            </a:r>
            <a:r>
              <a:rPr lang="hr-HR" sz="3600" dirty="0"/>
              <a:t>. Potrebno povećanje fleksibilnosti energetskog sektora: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67544" y="2420888"/>
            <a:ext cx="8157592" cy="4320480"/>
          </a:xfrm>
        </p:spPr>
        <p:txBody>
          <a:bodyPr/>
          <a:lstStyle/>
          <a:p>
            <a:pPr marL="0" indent="0">
              <a:buNone/>
            </a:pPr>
            <a:r>
              <a:rPr lang="hr-HR" b="1" dirty="0" smtClean="0"/>
              <a:t>Distribuirani izvori</a:t>
            </a:r>
            <a:r>
              <a:rPr lang="hr-HR" dirty="0" smtClean="0"/>
              <a:t>: fleksibilna potrošnja, spremnici energije, </a:t>
            </a:r>
            <a:r>
              <a:rPr lang="hr-HR" dirty="0" err="1" smtClean="0"/>
              <a:t>dispečiranje</a:t>
            </a:r>
            <a:r>
              <a:rPr lang="hr-HR" dirty="0" smtClean="0"/>
              <a:t> snage proizvodnje</a:t>
            </a:r>
          </a:p>
          <a:p>
            <a:pPr marL="0" indent="0">
              <a:buNone/>
            </a:pPr>
            <a:r>
              <a:rPr lang="hr-HR" b="1" dirty="0" smtClean="0"/>
              <a:t>Inovativni koncepti</a:t>
            </a:r>
            <a:r>
              <a:rPr lang="hr-HR" dirty="0" smtClean="0"/>
              <a:t>: mikro mreže, virtualne elektrane, potpuno otvaranje tržišta EE i pomoćnih usluga sustavu</a:t>
            </a:r>
          </a:p>
        </p:txBody>
      </p:sp>
      <p:sp>
        <p:nvSpPr>
          <p:cNvPr id="6" name="Title 3"/>
          <p:cNvSpPr txBox="1">
            <a:spLocks/>
          </p:cNvSpPr>
          <p:nvPr/>
        </p:nvSpPr>
        <p:spPr>
          <a:xfrm>
            <a:off x="1051886" y="142505"/>
            <a:ext cx="6694488" cy="68933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/>
            <a:r>
              <a:rPr kumimoji="0" lang="hr-HR" sz="1600" b="1" i="0" u="none" strike="noStrike" kern="1200" cap="none" spc="-18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/>
            </a:r>
            <a:br>
              <a:rPr kumimoji="0" lang="hr-HR" sz="1600" b="1" i="0" u="none" strike="noStrike" kern="1200" cap="none" spc="-18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</a:br>
            <a:r>
              <a:rPr kumimoji="0" lang="hr-HR" sz="1600" b="1" i="0" u="none" strike="noStrike" kern="1200" cap="none" spc="-18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/>
            </a:r>
            <a:br>
              <a:rPr kumimoji="0" lang="hr-HR" sz="1600" b="1" i="0" u="none" strike="noStrike" kern="1200" cap="none" spc="-18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</a:br>
            <a:r>
              <a:rPr kumimoji="0" lang="hr-HR" sz="1800" b="1" i="0" u="none" strike="noStrike" kern="1200" cap="none" spc="-18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 </a:t>
            </a:r>
            <a:r>
              <a:rPr lang="hr-HR" sz="1800" b="1" dirty="0">
                <a:latin typeface="Arial" pitchFamily="34" charset="0"/>
                <a:cs typeface="Arial" pitchFamily="34" charset="0"/>
              </a:rPr>
              <a:t>UTJECAJ OIE NA DISTRIBUCIJSKU MREŽU</a:t>
            </a:r>
            <a:r>
              <a:rPr lang="hr-HR" sz="1600" b="1" spc="-100" dirty="0">
                <a:latin typeface="Arial" pitchFamily="34" charset="0"/>
                <a:cs typeface="Arial" pitchFamily="34" charset="0"/>
              </a:rPr>
              <a:t/>
            </a:r>
            <a:br>
              <a:rPr lang="hr-HR" sz="1600" b="1" spc="-100" dirty="0">
                <a:latin typeface="Arial" pitchFamily="34" charset="0"/>
                <a:cs typeface="Arial" pitchFamily="34" charset="0"/>
              </a:rPr>
            </a:br>
            <a:r>
              <a:rPr lang="hr-HR" sz="1800" b="1" cap="small" dirty="0">
                <a:latin typeface="Arial" pitchFamily="34" charset="0"/>
                <a:cs typeface="Arial" pitchFamily="34" charset="0"/>
              </a:rPr>
              <a:t>Ivan </a:t>
            </a:r>
            <a:r>
              <a:rPr lang="hr-HR" sz="1800" b="1" cap="small" dirty="0" smtClean="0">
                <a:latin typeface="Arial" pitchFamily="34" charset="0"/>
                <a:cs typeface="Arial" pitchFamily="34" charset="0"/>
              </a:rPr>
              <a:t>Radošević</a:t>
            </a:r>
            <a:r>
              <a:rPr lang="hr-HR" sz="1800" b="1" spc="-1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hr-HR" sz="1800" b="1" spc="-100" dirty="0" smtClean="0">
                <a:latin typeface="Arial" pitchFamily="34" charset="0"/>
                <a:cs typeface="Arial" pitchFamily="34" charset="0"/>
              </a:rPr>
            </a:br>
            <a:r>
              <a:rPr kumimoji="0" lang="hr-HR" sz="1800" b="1" i="0" u="none" strike="noStrike" kern="1200" cap="none" spc="-10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	</a:t>
            </a:r>
            <a:r>
              <a:rPr kumimoji="0" lang="hr-HR" sz="1800" b="1" i="0" u="none" strike="noStrike" kern="1200" cap="none" spc="0" normalizeH="0" baseline="0" noProof="0" dirty="0">
                <a:ln>
                  <a:noFill/>
                </a:ln>
                <a:solidFill>
                  <a:srgbClr val="1B10AC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		</a:t>
            </a:r>
            <a:r>
              <a:rPr kumimoji="0" lang="hr-HR" sz="1600" b="0" i="0" u="none" strike="noStrike" kern="1200" cap="none" spc="0" normalizeH="0" baseline="0" noProof="0" dirty="0">
                <a:ln>
                  <a:noFill/>
                </a:ln>
                <a:solidFill>
                  <a:srgbClr val="1B10AC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			 </a:t>
            </a:r>
            <a:r>
              <a:rPr kumimoji="0" lang="hr-HR" sz="18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	</a:t>
            </a:r>
            <a:r>
              <a:rPr kumimoji="0" lang="hr-HR" sz="20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		           </a:t>
            </a:r>
          </a:p>
        </p:txBody>
      </p:sp>
      <p:pic>
        <p:nvPicPr>
          <p:cNvPr id="7" name="Picture 2" descr="CIRED_logo color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3" y="238292"/>
            <a:ext cx="938321" cy="5900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3" descr="HKIE logotip PLAVI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352" y="138986"/>
            <a:ext cx="1316411" cy="6893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9" name="Straight Connector 8"/>
          <p:cNvCxnSpPr/>
          <p:nvPr/>
        </p:nvCxnSpPr>
        <p:spPr>
          <a:xfrm>
            <a:off x="-10533" y="887857"/>
            <a:ext cx="9144000" cy="1588"/>
          </a:xfrm>
          <a:prstGeom prst="line">
            <a:avLst/>
          </a:prstGeom>
          <a:ln w="127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938893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Executive">
  <a:themeElements>
    <a:clrScheme name="HEP SHEMA BOJA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234171"/>
      </a:accent1>
      <a:accent2>
        <a:srgbClr val="BF0000"/>
      </a:accent2>
      <a:accent3>
        <a:srgbClr val="A9C0E4"/>
      </a:accent3>
      <a:accent4>
        <a:srgbClr val="2F75FF"/>
      </a:accent4>
      <a:accent5>
        <a:srgbClr val="FF0000"/>
      </a:accent5>
      <a:accent6>
        <a:srgbClr val="758085"/>
      </a:accent6>
      <a:hlink>
        <a:srgbClr val="002060"/>
      </a:hlink>
      <a:folHlink>
        <a:srgbClr val="B2B2B2"/>
      </a:folHlink>
    </a:clrScheme>
    <a:fontScheme name="strategija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Executiv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CC968448F0495F4CB62AB0582C447D8A" ma:contentTypeVersion="" ma:contentTypeDescription="Stvaranje novog dokumenta." ma:contentTypeScope="" ma:versionID="fe223f9e61513881262729d516ca57fd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a01c48ec8979144559667cd5f067f7d6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Vrsta sadržaja"/>
        <xsd:element ref="dc:title" minOccurs="0" maxOccurs="1" ma:index="4" ma:displayName="Naslov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B5801680-3900-463C-84A4-507F7BF0BA1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8689C254-50F5-42D8-997F-C83EAB443688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F0A0B497-400B-403B-AA2D-96E885C42D49}">
  <ds:schemaRefs>
    <ds:schemaRef ds:uri="http://schemas.microsoft.com/office/2006/documentManagement/types"/>
    <ds:schemaRef ds:uri="http://schemas.microsoft.com/office/infopath/2007/PartnerControls"/>
    <ds:schemaRef ds:uri="http://purl.org/dc/dcmitype/"/>
    <ds:schemaRef ds:uri="http://purl.org/dc/terms/"/>
    <ds:schemaRef ds:uri="http://schemas.microsoft.com/office/2006/metadata/properties"/>
    <ds:schemaRef ds:uri="http://schemas.openxmlformats.org/package/2006/metadata/core-properties"/>
    <ds:schemaRef ds:uri="http://www.w3.org/XML/1998/namespace"/>
    <ds:schemaRef ds:uri="http://purl.org/dc/elements/1.1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559</TotalTime>
  <Words>793</Words>
  <Application>Microsoft Office PowerPoint</Application>
  <PresentationFormat>On-screen Show (4:3)</PresentationFormat>
  <Paragraphs>168</Paragraphs>
  <Slides>29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29</vt:i4>
      </vt:variant>
    </vt:vector>
  </HeadingPairs>
  <TitlesOfParts>
    <vt:vector size="39" baseType="lpstr">
      <vt:lpstr>Arial</vt:lpstr>
      <vt:lpstr>Arial Narrow</vt:lpstr>
      <vt:lpstr>Calibri</vt:lpstr>
      <vt:lpstr>Century Gothic</vt:lpstr>
      <vt:lpstr>Courier New</vt:lpstr>
      <vt:lpstr>Forte</vt:lpstr>
      <vt:lpstr>Office Theme</vt:lpstr>
      <vt:lpstr>1_Office Theme</vt:lpstr>
      <vt:lpstr>2_Office Theme</vt:lpstr>
      <vt:lpstr>Executive</vt:lpstr>
      <vt:lpstr>  Seminar   ZAKON O OBNOVLJIVIM IZVORIMA ENERGIJE  I VISOKOUČINKOVITOJ KOGENERACIJI 29. studenoga 2018.                       </vt:lpstr>
      <vt:lpstr>    UTJECAJ OIE NA DISTRIBUCIJSKU MREŽU Ivan Radošević                       </vt:lpstr>
      <vt:lpstr>1.1. Glavni pokretači energetskog razvoja</vt:lpstr>
      <vt:lpstr>1.2. Nove djelatnosti:</vt:lpstr>
      <vt:lpstr>1.3. Zahtjevi na EES:</vt:lpstr>
      <vt:lpstr>2.1. Fleksibilnost sustava</vt:lpstr>
      <vt:lpstr>2.2. Nefleksibilni EES uz visoku penetraciju OIE dolazi u situacije: </vt:lpstr>
      <vt:lpstr>2.3. Potrebno povećanje fleksibilnosti energetskog sektora:</vt:lpstr>
      <vt:lpstr>2.3. Potrebno povećanje fleksibilnosti energetskog sektora:</vt:lpstr>
      <vt:lpstr>2.4. Odziv potrošnje (Demand response)</vt:lpstr>
      <vt:lpstr>2.5. Sustav naprednog mjerenja </vt:lpstr>
      <vt:lpstr>2.6. Poticanje proizvodnje iz OIE</vt:lpstr>
      <vt:lpstr>3. Utjecaj OIE na vođenje mreže</vt:lpstr>
      <vt:lpstr>4. Utjecaj OIE na sustav električne zaštite</vt:lpstr>
      <vt:lpstr>4.1. Utjecaj OIE na sustav električne zaštite</vt:lpstr>
      <vt:lpstr>4.1.1. Temeljni zahtjevi na sustav zaštite</vt:lpstr>
      <vt:lpstr>4.1.2. Temeljni zahtjevi na sustav zaštite</vt:lpstr>
      <vt:lpstr>4.2. Realizacija funkcije sustava zaštite</vt:lpstr>
      <vt:lpstr>4.3. Zaštite kod paralelnog pogona elektrane s mrežom</vt:lpstr>
      <vt:lpstr>4.4. Zaštite mikromreže</vt:lpstr>
      <vt:lpstr>4.5. Temeljne utjecajne veličine pogona proizvodnog postrojenja s mrežom</vt:lpstr>
      <vt:lpstr>4.6. Nedopušteni uvjeti paralelnog pogona na sučelju s OIE</vt:lpstr>
      <vt:lpstr>5. Utjecaj OIE na kvalitetu napona</vt:lpstr>
      <vt:lpstr>5.1 Utjecaj OIE na kvalitetu napona</vt:lpstr>
      <vt:lpstr>5.2. Utjecaj OIE na kvalitetu napona</vt:lpstr>
      <vt:lpstr>5.3. Prednosti rasta OIE na distribucijskoj mreži</vt:lpstr>
      <vt:lpstr>6. Zakon o OIEVUK</vt:lpstr>
      <vt:lpstr>7. HEP ODS – u koraku s vremenom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Logotip              Naziv seminara             logotip HO CIRED                        datum održavanja              HKIE</dc:title>
  <dc:creator>kompic</dc:creator>
  <cp:lastModifiedBy>Ivan Radošević2</cp:lastModifiedBy>
  <cp:revision>58</cp:revision>
  <dcterms:created xsi:type="dcterms:W3CDTF">2015-02-06T07:22:36Z</dcterms:created>
  <dcterms:modified xsi:type="dcterms:W3CDTF">2018-11-29T09:24:44Z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0x010100CC968448F0495F4CB62AB0582C447D8A</vt:lpwstr>
  </property>
</Properties>
</file>