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82" r:id="rId4"/>
    <p:sldId id="283" r:id="rId5"/>
    <p:sldId id="258" r:id="rId6"/>
    <p:sldId id="266" r:id="rId7"/>
    <p:sldId id="267" r:id="rId8"/>
    <p:sldId id="269" r:id="rId9"/>
    <p:sldId id="271" r:id="rId10"/>
    <p:sldId id="268" r:id="rId11"/>
    <p:sldId id="294" r:id="rId12"/>
    <p:sldId id="297" r:id="rId13"/>
    <p:sldId id="296" r:id="rId14"/>
    <p:sldId id="298" r:id="rId15"/>
    <p:sldId id="301" r:id="rId16"/>
    <p:sldId id="300" r:id="rId17"/>
    <p:sldId id="302" r:id="rId18"/>
    <p:sldId id="304" r:id="rId19"/>
    <p:sldId id="305" r:id="rId20"/>
    <p:sldId id="306" r:id="rId21"/>
    <p:sldId id="307" r:id="rId22"/>
    <p:sldId id="308" r:id="rId23"/>
    <p:sldId id="309" r:id="rId24"/>
    <p:sldId id="312" r:id="rId25"/>
    <p:sldId id="311" r:id="rId26"/>
    <p:sldId id="313" r:id="rId2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84" autoAdjust="0"/>
  </p:normalViewPr>
  <p:slideViewPr>
    <p:cSldViewPr>
      <p:cViewPr>
        <p:scale>
          <a:sx n="100" d="100"/>
          <a:sy n="100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279D8-6B54-41BD-840F-A961FE710304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196CB-EA45-4226-BB3C-3821E7679E7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0072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196CB-EA45-4226-BB3C-3821E7679E7F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869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9387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382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156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036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769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178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952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359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0989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218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075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8A7-9D03-4726-B001-2D8493043B49}" type="datetimeFigureOut">
              <a:rPr lang="hr-HR" smtClean="0"/>
              <a:t>28.11.2018.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A281C-A2F6-40DC-B5A6-BCF386B52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27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3.wmf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jpeg"/><Relationship Id="rId5" Type="http://schemas.openxmlformats.org/officeDocument/2006/relationships/image" Target="../media/image3.wmf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jpeg"/><Relationship Id="rId11" Type="http://schemas.openxmlformats.org/officeDocument/2006/relationships/image" Target="../media/image9.e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6.emf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emf"/><Relationship Id="rId5" Type="http://schemas.openxmlformats.org/officeDocument/2006/relationships/image" Target="../media/image1.jpeg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1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ZAKON O OBNOVLJIVIM IZVORIMA ENERGIJE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I VISOKOUĆINKOVITOJ KOGENERACIJI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29. studenoga 2018.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UTJECAJ </a:t>
            </a:r>
            <a:r>
              <a:rPr lang="hr-HR" b="1" dirty="0">
                <a:solidFill>
                  <a:srgbClr val="002060"/>
                </a:solidFill>
              </a:rPr>
              <a:t>IZMJENA I DOPUNA </a:t>
            </a:r>
            <a:r>
              <a:rPr lang="hr-HR" b="1" dirty="0" smtClean="0">
                <a:solidFill>
                  <a:srgbClr val="002060"/>
                </a:solidFill>
              </a:rPr>
              <a:t>ZAKONA </a:t>
            </a:r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O </a:t>
            </a:r>
            <a:r>
              <a:rPr lang="hr-HR" b="1" dirty="0">
                <a:solidFill>
                  <a:srgbClr val="002060"/>
                </a:solidFill>
              </a:rPr>
              <a:t>OBNOVLJIVIM IZVORIMA ENERGIJE </a:t>
            </a:r>
            <a:endParaRPr lang="hr-HR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I </a:t>
            </a:r>
            <a:r>
              <a:rPr lang="hr-HR" b="1" dirty="0">
                <a:solidFill>
                  <a:srgbClr val="002060"/>
                </a:solidFill>
              </a:rPr>
              <a:t>VISOKOUČINKOVITOJ KOGENERACIJI </a:t>
            </a:r>
            <a:endParaRPr lang="hr-HR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NA </a:t>
            </a:r>
            <a:r>
              <a:rPr lang="hr-HR" b="1" dirty="0">
                <a:solidFill>
                  <a:srgbClr val="002060"/>
                </a:solidFill>
              </a:rPr>
              <a:t>DISTRIBUCIJSKU </a:t>
            </a:r>
            <a:r>
              <a:rPr lang="hr-HR" b="1" dirty="0" smtClean="0">
                <a:solidFill>
                  <a:srgbClr val="002060"/>
                </a:solidFill>
              </a:rPr>
              <a:t>MREŽU</a:t>
            </a:r>
            <a:endParaRPr lang="hr-HR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hr-HR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r-HR" sz="2800" dirty="0" err="1" smtClean="0">
                <a:solidFill>
                  <a:srgbClr val="002060"/>
                </a:solidFill>
              </a:rPr>
              <a:t>Mr.sc</a:t>
            </a:r>
            <a:r>
              <a:rPr lang="hr-HR" sz="2800" dirty="0" smtClean="0">
                <a:solidFill>
                  <a:srgbClr val="002060"/>
                </a:solidFill>
              </a:rPr>
              <a:t>. Marina Čavlović</a:t>
            </a:r>
          </a:p>
          <a:p>
            <a:pPr marL="0" indent="0" algn="ctr">
              <a:buNone/>
            </a:pPr>
            <a:r>
              <a:rPr lang="hr-HR" sz="2400" dirty="0" smtClean="0">
                <a:solidFill>
                  <a:srgbClr val="002060"/>
                </a:solidFill>
              </a:rPr>
              <a:t>Sektor za upravljanje imovinom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hr-HR" sz="2400" dirty="0" smtClean="0">
                <a:solidFill>
                  <a:srgbClr val="002060"/>
                </a:solidFill>
              </a:rPr>
              <a:t>HEP </a:t>
            </a:r>
            <a:r>
              <a:rPr lang="hr-HR" sz="2400" dirty="0">
                <a:solidFill>
                  <a:srgbClr val="002060"/>
                </a:solidFill>
              </a:rPr>
              <a:t>ODS d.o.o. </a:t>
            </a:r>
          </a:p>
          <a:p>
            <a:pPr marL="0" indent="0" algn="ctr">
              <a:buNone/>
            </a:pPr>
            <a:endParaRPr lang="hr-HR" sz="2800" dirty="0" smtClean="0"/>
          </a:p>
          <a:p>
            <a:pPr marL="0" indent="0" algn="ctr">
              <a:buNone/>
            </a:pPr>
            <a:endParaRPr lang="hr-HR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0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Cilj: uravnotežen dijagram opterećenja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75002" y="5538539"/>
            <a:ext cx="7225299" cy="115212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</a:pPr>
            <a:r>
              <a:rPr lang="hr-HR" sz="2000" b="1" dirty="0" err="1" smtClean="0">
                <a:solidFill>
                  <a:srgbClr val="FF0000"/>
                </a:solidFill>
              </a:rPr>
              <a:t>Netiranje</a:t>
            </a:r>
            <a:r>
              <a:rPr lang="hr-HR" sz="2000" b="1" dirty="0" smtClean="0">
                <a:solidFill>
                  <a:srgbClr val="FF0000"/>
                </a:solidFill>
              </a:rPr>
              <a:t> potiče neistodobnost proizvodnje s potrošnjom</a:t>
            </a:r>
          </a:p>
          <a:p>
            <a:pPr algn="ctr">
              <a:lnSpc>
                <a:spcPct val="114000"/>
              </a:lnSpc>
            </a:pPr>
            <a:r>
              <a:rPr lang="hr-HR" sz="2000" b="1" dirty="0" smtClean="0">
                <a:solidFill>
                  <a:srgbClr val="FF0000"/>
                </a:solidFill>
                <a:latin typeface="Arial"/>
                <a:cs typeface="Arial"/>
              </a:rPr>
              <a:t>→</a:t>
            </a:r>
            <a:r>
              <a:rPr lang="hr-HR" sz="2000" b="1" dirty="0" smtClean="0">
                <a:solidFill>
                  <a:srgbClr val="FF0000"/>
                </a:solidFill>
              </a:rPr>
              <a:t> potiče neuravnoteženost u distribucijskom sustavu</a:t>
            </a:r>
          </a:p>
          <a:p>
            <a:pPr algn="ctr">
              <a:lnSpc>
                <a:spcPct val="114000"/>
              </a:lnSpc>
            </a:pPr>
            <a:r>
              <a:rPr lang="hr-HR" sz="2000" b="1" dirty="0">
                <a:solidFill>
                  <a:srgbClr val="FF0000"/>
                </a:solidFill>
                <a:latin typeface="Arial"/>
                <a:cs typeface="Arial"/>
              </a:rPr>
              <a:t>→</a:t>
            </a:r>
            <a:r>
              <a:rPr lang="hr-HR" sz="2000" b="1" dirty="0">
                <a:solidFill>
                  <a:srgbClr val="FF0000"/>
                </a:solidFill>
              </a:rPr>
              <a:t> potiče </a:t>
            </a:r>
            <a:r>
              <a:rPr lang="hr-HR" sz="2000" b="1" dirty="0" smtClean="0">
                <a:solidFill>
                  <a:srgbClr val="FF0000"/>
                </a:solidFill>
              </a:rPr>
              <a:t>neiskoristivost distribucijske mreže</a:t>
            </a:r>
            <a:endParaRPr lang="hr-HR" sz="2000" b="1" dirty="0">
              <a:solidFill>
                <a:srgbClr val="FF000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86183" y="1628800"/>
            <a:ext cx="7523728" cy="9361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d</a:t>
            </a:r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istribuirane proizvodnje:</a:t>
            </a:r>
          </a:p>
          <a:p>
            <a:pPr algn="ctr">
              <a:lnSpc>
                <a:spcPct val="150000"/>
              </a:lnSpc>
            </a:pP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proizvodnju prostorno približiti ISTODOBNOJ potrošnji</a:t>
            </a:r>
          </a:p>
        </p:txBody>
      </p:sp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167038"/>
            <a:ext cx="228768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788" y="2827833"/>
            <a:ext cx="2464165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2392971" y="3174181"/>
            <a:ext cx="401637" cy="277813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hr-HR" sz="1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</a:t>
            </a:r>
            <a:endParaRPr lang="en-US" sz="1200" dirty="0"/>
          </a:p>
        </p:txBody>
      </p:sp>
      <p:sp>
        <p:nvSpPr>
          <p:cNvPr id="25" name="Right Brace 24"/>
          <p:cNvSpPr>
            <a:spLocks/>
          </p:cNvSpPr>
          <p:nvPr/>
        </p:nvSpPr>
        <p:spPr bwMode="auto">
          <a:xfrm>
            <a:off x="6921971" y="3279750"/>
            <a:ext cx="314325" cy="1838325"/>
          </a:xfrm>
          <a:prstGeom prst="rightBrace">
            <a:avLst>
              <a:gd name="adj1" fmla="val 52284"/>
              <a:gd name="adj2" fmla="val 50000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endParaRPr lang="sr-Latn-RS" altLang="sr-Latn-RS" sz="1800">
              <a:solidFill>
                <a:srgbClr val="002368"/>
              </a:solidFill>
            </a:endParaRPr>
          </a:p>
        </p:txBody>
      </p:sp>
      <p:sp>
        <p:nvSpPr>
          <p:cNvPr id="26" name="Right Brace 25"/>
          <p:cNvSpPr>
            <a:spLocks/>
          </p:cNvSpPr>
          <p:nvPr/>
        </p:nvSpPr>
        <p:spPr bwMode="auto">
          <a:xfrm>
            <a:off x="3953197" y="3279750"/>
            <a:ext cx="258763" cy="814388"/>
          </a:xfrm>
          <a:prstGeom prst="rightBrace">
            <a:avLst>
              <a:gd name="adj1" fmla="val 52439"/>
              <a:gd name="adj2" fmla="val 50000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FontTx/>
              <a:buNone/>
            </a:pPr>
            <a:endParaRPr lang="sr-Latn-RS" altLang="sr-Latn-RS" sz="1800">
              <a:solidFill>
                <a:srgbClr val="002368"/>
              </a:solidFill>
            </a:endParaRPr>
          </a:p>
        </p:txBody>
      </p:sp>
      <p:cxnSp>
        <p:nvCxnSpPr>
          <p:cNvPr id="27" name="Straight Arrow Connector 26"/>
          <p:cNvCxnSpPr>
            <a:cxnSpLocks noChangeShapeType="1"/>
          </p:cNvCxnSpPr>
          <p:nvPr/>
        </p:nvCxnSpPr>
        <p:spPr bwMode="auto">
          <a:xfrm>
            <a:off x="1790161" y="4110013"/>
            <a:ext cx="2098675" cy="0"/>
          </a:xfrm>
          <a:prstGeom prst="straightConnector1">
            <a:avLst/>
          </a:prstGeom>
          <a:noFill/>
          <a:ln w="12700" algn="ctr">
            <a:solidFill>
              <a:schemeClr val="bg1">
                <a:lumMod val="65000"/>
              </a:schemeClr>
            </a:solidFill>
            <a:prstDash val="dashDot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flipV="1">
            <a:off x="3484023" y="3278163"/>
            <a:ext cx="422275" cy="1587"/>
          </a:xfrm>
          <a:prstGeom prst="straightConnector1">
            <a:avLst/>
          </a:prstGeom>
          <a:noFill/>
          <a:ln w="12700" algn="ctr">
            <a:solidFill>
              <a:schemeClr val="bg1">
                <a:lumMod val="65000"/>
              </a:schemeClr>
            </a:solidFill>
            <a:prstDash val="dashDot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28"/>
          <p:cNvCxnSpPr>
            <a:cxnSpLocks noChangeShapeType="1"/>
            <a:endCxn id="25" idx="2"/>
          </p:cNvCxnSpPr>
          <p:nvPr/>
        </p:nvCxnSpPr>
        <p:spPr bwMode="auto">
          <a:xfrm>
            <a:off x="5794846" y="5118075"/>
            <a:ext cx="1127125" cy="0"/>
          </a:xfrm>
          <a:prstGeom prst="straightConnector1">
            <a:avLst/>
          </a:prstGeom>
          <a:noFill/>
          <a:ln w="12700" algn="ctr">
            <a:solidFill>
              <a:schemeClr val="bg1">
                <a:lumMod val="65000"/>
              </a:schemeClr>
            </a:solidFill>
            <a:prstDash val="dashDot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>
            <a:off x="6417338" y="3292450"/>
            <a:ext cx="365125" cy="0"/>
          </a:xfrm>
          <a:prstGeom prst="straightConnector1">
            <a:avLst/>
          </a:prstGeom>
          <a:noFill/>
          <a:ln w="12700" algn="ctr">
            <a:solidFill>
              <a:schemeClr val="bg1">
                <a:lumMod val="65000"/>
              </a:schemeClr>
            </a:solidFill>
            <a:prstDash val="dashDot"/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11960" y="3514710"/>
            <a:ext cx="5040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defRPr/>
            </a:pPr>
            <a:r>
              <a:rPr lang="hr-HR" altLang="sr-Latn-RS" b="1" dirty="0" smtClean="0">
                <a:solidFill>
                  <a:srgbClr val="FF0000"/>
                </a:solidFill>
              </a:rPr>
              <a:t>∆P</a:t>
            </a:r>
            <a:endParaRPr lang="en-US" altLang="sr-Latn-RS" b="1" dirty="0" smtClean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236296" y="4018766"/>
            <a:ext cx="5040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defRPr/>
            </a:pPr>
            <a:r>
              <a:rPr lang="hr-HR" altLang="sr-Latn-RS" b="1" dirty="0" smtClean="0">
                <a:solidFill>
                  <a:srgbClr val="FF0000"/>
                </a:solidFill>
              </a:rPr>
              <a:t>∆P</a:t>
            </a:r>
            <a:endParaRPr lang="en-US" altLang="sr-Latn-R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9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386" y="1484784"/>
            <a:ext cx="4835102" cy="310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1916832"/>
            <a:ext cx="8157592" cy="43204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2060"/>
                </a:solidFill>
              </a:rPr>
              <a:t>Ref</a:t>
            </a:r>
            <a:r>
              <a:rPr lang="en-US" sz="2400" b="1" dirty="0">
                <a:solidFill>
                  <a:srgbClr val="002060"/>
                </a:solidFill>
              </a:rPr>
              <a:t>: C16-DS-27-03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2060"/>
                </a:solidFill>
              </a:rPr>
              <a:t>23 January </a:t>
            </a:r>
            <a:r>
              <a:rPr lang="en-US" sz="2400" b="1" dirty="0" smtClean="0">
                <a:solidFill>
                  <a:srgbClr val="002060"/>
                </a:solidFill>
              </a:rPr>
              <a:t>2017</a:t>
            </a: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2400" b="1" dirty="0" err="1">
                <a:solidFill>
                  <a:srgbClr val="002060"/>
                </a:solidFill>
              </a:rPr>
              <a:t>Council</a:t>
            </a:r>
            <a:r>
              <a:rPr lang="hr-HR" sz="2400" b="1" dirty="0">
                <a:solidFill>
                  <a:srgbClr val="002060"/>
                </a:solidFill>
              </a:rPr>
              <a:t> </a:t>
            </a:r>
            <a:r>
              <a:rPr lang="hr-HR" sz="2400" b="1" dirty="0" err="1">
                <a:solidFill>
                  <a:srgbClr val="002060"/>
                </a:solidFill>
              </a:rPr>
              <a:t>of</a:t>
            </a:r>
            <a:r>
              <a:rPr lang="hr-HR" sz="2400" b="1" dirty="0">
                <a:solidFill>
                  <a:srgbClr val="002060"/>
                </a:solidFill>
              </a:rPr>
              <a:t> </a:t>
            </a:r>
            <a:r>
              <a:rPr lang="hr-HR" sz="2400" b="1" dirty="0" err="1">
                <a:solidFill>
                  <a:srgbClr val="002060"/>
                </a:solidFill>
              </a:rPr>
              <a:t>European</a:t>
            </a:r>
            <a:r>
              <a:rPr lang="hr-HR" sz="2400" b="1" dirty="0">
                <a:solidFill>
                  <a:srgbClr val="002060"/>
                </a:solidFill>
              </a:rPr>
              <a:t> Energy </a:t>
            </a:r>
            <a:r>
              <a:rPr lang="hr-HR" sz="2400" b="1" dirty="0" err="1">
                <a:solidFill>
                  <a:srgbClr val="002060"/>
                </a:solidFill>
              </a:rPr>
              <a:t>Regulators</a:t>
            </a:r>
            <a:r>
              <a:rPr lang="hr-HR" sz="2400" b="1" dirty="0">
                <a:solidFill>
                  <a:srgbClr val="002060"/>
                </a:solidFill>
              </a:rPr>
              <a:t> </a:t>
            </a:r>
            <a:r>
              <a:rPr lang="hr-HR" sz="2400" b="1" dirty="0" err="1" smtClean="0">
                <a:solidFill>
                  <a:srgbClr val="002060"/>
                </a:solidFill>
              </a:rPr>
              <a:t>asbl</a:t>
            </a:r>
            <a:endParaRPr lang="hr-HR" sz="24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2400" b="1" dirty="0" smtClean="0">
                <a:solidFill>
                  <a:srgbClr val="002060"/>
                </a:solidFill>
              </a:rPr>
              <a:t>(</a:t>
            </a:r>
            <a:r>
              <a:rPr lang="pl-PL" sz="2400" b="1" dirty="0">
                <a:solidFill>
                  <a:srgbClr val="002060"/>
                </a:solidFill>
              </a:rPr>
              <a:t>Vijeće europskih regulatora za </a:t>
            </a:r>
            <a:r>
              <a:rPr lang="pl-PL" sz="2400" b="1" dirty="0" smtClean="0">
                <a:solidFill>
                  <a:srgbClr val="002060"/>
                </a:solidFill>
              </a:rPr>
              <a:t>energiju</a:t>
            </a:r>
            <a:r>
              <a:rPr lang="hr-HR" sz="2400" b="1" dirty="0" smtClean="0">
                <a:solidFill>
                  <a:srgbClr val="002060"/>
                </a:solidFill>
              </a:rPr>
              <a:t>)</a:t>
            </a:r>
            <a:endParaRPr lang="hr-H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2400" b="1" dirty="0" err="1">
                <a:solidFill>
                  <a:srgbClr val="002060"/>
                </a:solidFill>
              </a:rPr>
              <a:t>Cours</a:t>
            </a:r>
            <a:r>
              <a:rPr lang="hr-HR" sz="2400" b="1" dirty="0">
                <a:solidFill>
                  <a:srgbClr val="002060"/>
                </a:solidFill>
              </a:rPr>
              <a:t> </a:t>
            </a:r>
            <a:r>
              <a:rPr lang="hr-HR" sz="2400" b="1" dirty="0" err="1">
                <a:solidFill>
                  <a:srgbClr val="002060"/>
                </a:solidFill>
              </a:rPr>
              <a:t>Saint</a:t>
            </a:r>
            <a:r>
              <a:rPr lang="hr-HR" sz="2400" b="1" dirty="0">
                <a:solidFill>
                  <a:srgbClr val="002060"/>
                </a:solidFill>
              </a:rPr>
              <a:t>-</a:t>
            </a:r>
            <a:r>
              <a:rPr lang="hr-HR" sz="2400" b="1" dirty="0" err="1">
                <a:solidFill>
                  <a:srgbClr val="002060"/>
                </a:solidFill>
              </a:rPr>
              <a:t>Michel</a:t>
            </a:r>
            <a:r>
              <a:rPr lang="hr-HR" sz="2400" b="1" dirty="0">
                <a:solidFill>
                  <a:srgbClr val="002060"/>
                </a:solidFill>
              </a:rPr>
              <a:t> 30a, </a:t>
            </a:r>
            <a:r>
              <a:rPr lang="hr-HR" sz="2400" b="1" dirty="0" err="1">
                <a:solidFill>
                  <a:srgbClr val="002060"/>
                </a:solidFill>
              </a:rPr>
              <a:t>Box</a:t>
            </a:r>
            <a:r>
              <a:rPr lang="hr-HR" sz="2400" b="1" dirty="0">
                <a:solidFill>
                  <a:srgbClr val="002060"/>
                </a:solidFill>
              </a:rPr>
              <a:t> F – 1040 </a:t>
            </a:r>
            <a:r>
              <a:rPr lang="hr-HR" sz="2400" b="1" dirty="0" err="1">
                <a:solidFill>
                  <a:srgbClr val="002060"/>
                </a:solidFill>
              </a:rPr>
              <a:t>Brussels</a:t>
            </a:r>
            <a:r>
              <a:rPr lang="hr-HR" sz="2400" b="1" dirty="0">
                <a:solidFill>
                  <a:srgbClr val="002060"/>
                </a:solidFill>
              </a:rPr>
              <a:t>, </a:t>
            </a:r>
            <a:r>
              <a:rPr lang="hr-HR" sz="2400" b="1" dirty="0" err="1">
                <a:solidFill>
                  <a:srgbClr val="002060"/>
                </a:solidFill>
              </a:rPr>
              <a:t>Belgium</a:t>
            </a:r>
            <a:endParaRPr lang="hr-H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hr-HR" sz="2400" b="1" dirty="0" err="1">
                <a:solidFill>
                  <a:srgbClr val="002060"/>
                </a:solidFill>
              </a:rPr>
              <a:t>Arrondissement</a:t>
            </a:r>
            <a:r>
              <a:rPr lang="hr-HR" sz="2400" b="1" dirty="0">
                <a:solidFill>
                  <a:srgbClr val="002060"/>
                </a:solidFill>
              </a:rPr>
              <a:t> </a:t>
            </a:r>
            <a:r>
              <a:rPr lang="hr-HR" sz="2400" b="1" dirty="0" err="1">
                <a:solidFill>
                  <a:srgbClr val="002060"/>
                </a:solidFill>
              </a:rPr>
              <a:t>judiciaire</a:t>
            </a:r>
            <a:r>
              <a:rPr lang="hr-HR" sz="2400" b="1" dirty="0">
                <a:solidFill>
                  <a:srgbClr val="002060"/>
                </a:solidFill>
              </a:rPr>
              <a:t> de Bruxelles – RPM 0861.035.445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861466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Electricity Distribution Network Tariffs</a:t>
            </a:r>
          </a:p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CEER Guidelines of Good </a:t>
            </a:r>
            <a:r>
              <a:rPr lang="en-US" sz="2800" b="1" dirty="0" smtClean="0">
                <a:solidFill>
                  <a:srgbClr val="002060"/>
                </a:solidFill>
                <a:latin typeface="Arial Rounded MT Bold" pitchFamily="34" charset="0"/>
              </a:rPr>
              <a:t>Practice</a:t>
            </a:r>
            <a:endParaRPr lang="hr-H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7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1916832"/>
            <a:ext cx="81575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Sedam </a:t>
            </a:r>
            <a:r>
              <a:rPr lang="hr-HR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ključnih </a:t>
            </a:r>
            <a:r>
              <a:rPr lang="hr-HR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stavova </a:t>
            </a:r>
            <a:r>
              <a:rPr lang="hr-HR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primjeni načela pri izradi </a:t>
            </a:r>
            <a:r>
              <a:rPr lang="hr-HR" sz="2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mrežarine</a:t>
            </a:r>
            <a:r>
              <a:rPr lang="hr-HR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(naknade za korištenje) distribucijske mreže</a:t>
            </a:r>
            <a:endParaRPr lang="hr-HR" sz="2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rgbClr val="002060"/>
                </a:solidFill>
              </a:rPr>
              <a:t>…</a:t>
            </a:r>
          </a:p>
          <a:p>
            <a:pPr marL="0" indent="0">
              <a:buNone/>
            </a:pPr>
            <a:r>
              <a:rPr lang="hr-HR" sz="2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Netiranje</a:t>
            </a:r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kupaca s vlastitom proizvodnjom </a:t>
            </a:r>
            <a:r>
              <a:rPr lang="hr-HR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koje sprječava njihovo ravnopravno sudjelovanje u pokrivanju mrežnih troškova </a:t>
            </a:r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trebalo bi izbjeći.</a:t>
            </a:r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hr-HR" sz="2200" dirty="0" smtClean="0">
                <a:solidFill>
                  <a:srgbClr val="002060"/>
                </a:solidFill>
              </a:rPr>
              <a:t>Kupci s vlastitom proizvodnjom koji koriste mrežu trebali bi imati </a:t>
            </a:r>
            <a:r>
              <a:rPr lang="hr-HR" sz="2200" dirty="0" err="1" smtClean="0">
                <a:solidFill>
                  <a:srgbClr val="002060"/>
                </a:solidFill>
              </a:rPr>
              <a:t>mrežarinu</a:t>
            </a:r>
            <a:r>
              <a:rPr lang="hr-HR" sz="2200" dirty="0" smtClean="0">
                <a:solidFill>
                  <a:srgbClr val="002060"/>
                </a:solidFill>
              </a:rPr>
              <a:t> koja je ravnopravna i odražava troškove na isti način kao kupci koji se  isključivo oslanjanju na mrežu kao njihov jedini izvor energije.</a:t>
            </a:r>
          </a:p>
          <a:p>
            <a:pPr marL="0" indent="0">
              <a:buNone/>
            </a:pPr>
            <a:r>
              <a:rPr lang="hr-HR" sz="2200" dirty="0" smtClean="0">
                <a:solidFill>
                  <a:srgbClr val="002060"/>
                </a:solidFill>
              </a:rPr>
              <a:t>…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861466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Electricity Distribution Network Tariffs</a:t>
            </a:r>
          </a:p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CEER Guidelines of Good </a:t>
            </a:r>
            <a:r>
              <a:rPr lang="en-US" sz="2800" b="1" dirty="0" smtClean="0">
                <a:solidFill>
                  <a:srgbClr val="002060"/>
                </a:solidFill>
                <a:latin typeface="Arial Rounded MT Bold" pitchFamily="34" charset="0"/>
              </a:rPr>
              <a:t>Practice</a:t>
            </a:r>
            <a:endParaRPr lang="hr-H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4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23528" y="2537520"/>
            <a:ext cx="8280920" cy="35557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</a:t>
            </a:r>
            <a:r>
              <a:rPr lang="hr-HR" sz="2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iranje</a:t>
            </a:r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0" indent="0">
              <a:buNone/>
            </a:pPr>
            <a:endParaRPr lang="hr-HR" sz="10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podrazumijeva da je skladištenje energije u elektroenergetskom sustavu dostupno i besplatno</a:t>
            </a:r>
            <a:endParaRPr lang="hr-HR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smanjuje osjetljivost potrošača na promjene cijena energije u vremenu</a:t>
            </a:r>
          </a:p>
          <a:p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potkopava napore na povećavanju fleksibilnosti </a:t>
            </a:r>
          </a:p>
          <a:p>
            <a:r>
              <a:rPr lang="hr-HR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potkopava napore na razvoju znatnijeg odziva potrošnje</a:t>
            </a:r>
            <a:endParaRPr lang="hr-HR" sz="2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861466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Electricity Distribution Network Tariffs</a:t>
            </a:r>
          </a:p>
          <a:p>
            <a:pPr algn="ctr" eaLnBrk="0" hangingPunct="0">
              <a:defRPr/>
            </a:pPr>
            <a:r>
              <a:rPr lang="en-US" sz="2800" b="1" dirty="0">
                <a:solidFill>
                  <a:srgbClr val="002060"/>
                </a:solidFill>
                <a:latin typeface="Arial Rounded MT Bold" pitchFamily="34" charset="0"/>
              </a:rPr>
              <a:t>CEER Guidelines of Good </a:t>
            </a:r>
            <a:r>
              <a:rPr lang="en-US" sz="2800" b="1" dirty="0" smtClean="0">
                <a:solidFill>
                  <a:srgbClr val="002060"/>
                </a:solidFill>
                <a:latin typeface="Arial Rounded MT Bold" pitchFamily="34" charset="0"/>
              </a:rPr>
              <a:t>Practice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1382" y="1802185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Obrazloženje stava protiv </a:t>
            </a:r>
            <a:r>
              <a:rPr lang="hr-HR" sz="2800" b="1" dirty="0" err="1" smtClean="0">
                <a:solidFill>
                  <a:srgbClr val="002060"/>
                </a:solidFill>
                <a:latin typeface="Arial Rounded MT Bold" pitchFamily="34" charset="0"/>
              </a:rPr>
              <a:t>netiranja</a:t>
            </a: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:</a:t>
            </a:r>
            <a:endParaRPr lang="hr-H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02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021279" y="4365104"/>
            <a:ext cx="6647065" cy="122413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DADCB">
                  <a:alpha val="24000"/>
                </a:srgbClr>
              </a:gs>
              <a:gs pos="47000">
                <a:srgbClr val="C1E1F1">
                  <a:alpha val="42000"/>
                </a:srgbClr>
              </a:gs>
              <a:gs pos="100000">
                <a:srgbClr val="3C9A9A"/>
              </a:gs>
              <a:gs pos="98000">
                <a:srgbClr val="4DADCB">
                  <a:alpha val="25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SADRŽAJ</a:t>
            </a:r>
          </a:p>
          <a:p>
            <a:pPr marL="1798638" indent="-514350">
              <a:buAutoNum type="arabicPeriod"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1798638" indent="-514350">
              <a:buAutoNum type="arabicPeriod"/>
            </a:pPr>
            <a:r>
              <a:rPr lang="hr-HR" sz="3100" b="1" dirty="0" smtClean="0">
                <a:solidFill>
                  <a:srgbClr val="002060"/>
                </a:solidFill>
              </a:rPr>
              <a:t>Utjecaj </a:t>
            </a:r>
            <a:r>
              <a:rPr lang="hr-HR" sz="3100" b="1" dirty="0" err="1" smtClean="0">
                <a:solidFill>
                  <a:srgbClr val="002060"/>
                </a:solidFill>
              </a:rPr>
              <a:t>netiranja</a:t>
            </a:r>
            <a:r>
              <a:rPr lang="hr-HR" sz="3100" b="1" dirty="0" smtClean="0">
                <a:solidFill>
                  <a:srgbClr val="002060"/>
                </a:solidFill>
              </a:rPr>
              <a:t> </a:t>
            </a:r>
            <a:r>
              <a:rPr lang="hr-HR" sz="3100" b="1" dirty="0">
                <a:solidFill>
                  <a:srgbClr val="002060"/>
                </a:solidFill>
              </a:rPr>
              <a:t>na okolnosti </a:t>
            </a:r>
            <a:endParaRPr lang="hr-HR" sz="3100" b="1" dirty="0" smtClean="0">
              <a:solidFill>
                <a:srgbClr val="002060"/>
              </a:solidFill>
            </a:endParaRPr>
          </a:p>
          <a:p>
            <a:pPr marL="1798638" indent="-514350">
              <a:buNone/>
              <a:tabLst>
                <a:tab pos="533400" algn="l"/>
              </a:tabLst>
            </a:pPr>
            <a:r>
              <a:rPr lang="hr-HR" sz="3100" b="1" dirty="0">
                <a:solidFill>
                  <a:srgbClr val="002060"/>
                </a:solidFill>
              </a:rPr>
              <a:t>	</a:t>
            </a:r>
            <a:r>
              <a:rPr lang="hr-HR" sz="3100" b="1" dirty="0" smtClean="0">
                <a:solidFill>
                  <a:srgbClr val="002060"/>
                </a:solidFill>
              </a:rPr>
              <a:t>u distribucijskoj mreži</a:t>
            </a:r>
          </a:p>
          <a:p>
            <a:pPr marL="1798638" indent="-514350">
              <a:buNone/>
              <a:tabLst>
                <a:tab pos="533400" algn="l"/>
              </a:tabLst>
            </a:pPr>
            <a:endParaRPr lang="hr-HR" sz="1800" b="1" dirty="0" smtClean="0">
              <a:solidFill>
                <a:srgbClr val="002060"/>
              </a:solidFill>
            </a:endParaRPr>
          </a:p>
          <a:p>
            <a:pPr marL="1798638" indent="-514350">
              <a:buFont typeface="+mj-lt"/>
              <a:buAutoNum type="arabicPeriod" startAt="2"/>
            </a:pPr>
            <a:r>
              <a:rPr lang="hr-HR" sz="3100" b="1" dirty="0" smtClean="0">
                <a:solidFill>
                  <a:srgbClr val="002060"/>
                </a:solidFill>
              </a:rPr>
              <a:t>Priključenje kućanstva s vlastitom proizvodnjom</a:t>
            </a:r>
          </a:p>
          <a:p>
            <a:pPr marL="514350" indent="-514350">
              <a:buAutoNum type="arabicPeriod" startAt="2"/>
            </a:pPr>
            <a:endParaRPr lang="hr-HR" sz="3100" b="1" dirty="0" smtClean="0"/>
          </a:p>
          <a:p>
            <a:pPr marL="514350" indent="-514350" algn="ctr">
              <a:buAutoNum type="arabicPeriod" startAt="2"/>
            </a:pPr>
            <a:endParaRPr lang="hr-HR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</p:spTree>
    <p:extLst>
      <p:ext uri="{BB962C8B-B14F-4D97-AF65-F5344CB8AC3E}">
        <p14:creationId xmlns:p14="http://schemas.microsoft.com/office/powerpoint/2010/main" val="299622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482671" y="1988840"/>
            <a:ext cx="8157592" cy="2592288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2200" b="1" dirty="0" smtClean="0">
                <a:solidFill>
                  <a:srgbClr val="002060"/>
                </a:solidFill>
              </a:rPr>
              <a:t>Kućanstvo s vlastitom proizvodnjom je: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sz="2200" dirty="0" smtClean="0">
                <a:solidFill>
                  <a:srgbClr val="002060"/>
                </a:solidFill>
              </a:rPr>
              <a:t>postojeći kupac </a:t>
            </a:r>
            <a:r>
              <a:rPr lang="hr-HR" sz="2200" dirty="0">
                <a:solidFill>
                  <a:srgbClr val="002060"/>
                </a:solidFill>
              </a:rPr>
              <a:t>kategorije kućanstvo </a:t>
            </a:r>
            <a:endParaRPr lang="hr-HR" sz="22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200" dirty="0" smtClean="0">
                <a:solidFill>
                  <a:srgbClr val="002060"/>
                </a:solidFill>
              </a:rPr>
              <a:t>koji traži priključenje </a:t>
            </a:r>
            <a:r>
              <a:rPr lang="hr-HR" sz="2200" dirty="0">
                <a:solidFill>
                  <a:srgbClr val="002060"/>
                </a:solidFill>
              </a:rPr>
              <a:t>proizvodnog postrojenja na postojeću instalaciju, instalirane snage do iznosa priključne snage navedene u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sz="2200" dirty="0">
                <a:solidFill>
                  <a:srgbClr val="002060"/>
                </a:solidFill>
              </a:rPr>
              <a:t>postojećoj elektroenergetskoj </a:t>
            </a:r>
            <a:r>
              <a:rPr lang="hr-HR" sz="2200" dirty="0" smtClean="0">
                <a:solidFill>
                  <a:srgbClr val="002060"/>
                </a:solidFill>
              </a:rPr>
              <a:t>suglasnosti</a:t>
            </a:r>
            <a:r>
              <a:rPr lang="vi-VN" sz="2200" dirty="0" smtClean="0">
                <a:solidFill>
                  <a:srgbClr val="002060"/>
                </a:solidFill>
              </a:rPr>
              <a:t> </a:t>
            </a:r>
            <a:endParaRPr lang="hr-HR" sz="2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1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-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Priključenje kućanstva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811241"/>
              </p:ext>
            </p:extLst>
          </p:nvPr>
        </p:nvGraphicFramePr>
        <p:xfrm>
          <a:off x="1907704" y="2924944"/>
          <a:ext cx="54483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Visio" r:id="rId5" imgW="6483731" imgH="2723760" progId="Visio.Drawing.11">
                  <p:embed/>
                </p:oleObj>
              </mc:Choice>
              <mc:Fallback>
                <p:oleObj name="Visio" r:id="rId5" imgW="6483731" imgH="2723760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924944"/>
                        <a:ext cx="54483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4"/>
          <p:cNvSpPr txBox="1">
            <a:spLocks/>
          </p:cNvSpPr>
          <p:nvPr/>
        </p:nvSpPr>
        <p:spPr>
          <a:xfrm>
            <a:off x="1145686" y="5661248"/>
            <a:ext cx="677960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000" dirty="0" smtClean="0">
                <a:solidFill>
                  <a:srgbClr val="002060"/>
                </a:solidFill>
              </a:rPr>
              <a:t>Koraci u pojednostavljenom postupku priključenja kućanstva s vlastitom proizvodnjom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hr-HR" sz="2000" dirty="0" smtClean="0">
              <a:solidFill>
                <a:srgbClr val="002060"/>
              </a:solidFill>
            </a:endParaRPr>
          </a:p>
        </p:txBody>
      </p:sp>
      <p:sp>
        <p:nvSpPr>
          <p:cNvPr id="16" name="Content Placeholder 4"/>
          <p:cNvSpPr txBox="1">
            <a:spLocks/>
          </p:cNvSpPr>
          <p:nvPr/>
        </p:nvSpPr>
        <p:spPr>
          <a:xfrm>
            <a:off x="107503" y="1484784"/>
            <a:ext cx="894926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Prema čl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. 18. U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redb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o izdavanju energetskih suglasnosti i utvrđivanju uvjeta i rokova priključenja na elektroenergetsku mrežu (VRH, NN 7/2018) na snazi od 01.04.2018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23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482671" y="1988840"/>
            <a:ext cx="8157592" cy="259228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2000" dirty="0" smtClean="0">
                <a:solidFill>
                  <a:srgbClr val="002060"/>
                </a:solidFill>
              </a:rPr>
              <a:t>Postojeći </a:t>
            </a:r>
            <a:r>
              <a:rPr lang="hr-HR" sz="2000" dirty="0">
                <a:solidFill>
                  <a:srgbClr val="002060"/>
                </a:solidFill>
              </a:rPr>
              <a:t>kupac dužan je kod operatora distribucijskog sustava </a:t>
            </a:r>
            <a:endParaRPr lang="hr-HR" sz="20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 smtClean="0">
                <a:solidFill>
                  <a:srgbClr val="002060"/>
                </a:solidFill>
              </a:rPr>
              <a:t>provjeriti </a:t>
            </a:r>
            <a:r>
              <a:rPr lang="hr-HR" sz="2000" dirty="0">
                <a:solidFill>
                  <a:srgbClr val="002060"/>
                </a:solidFill>
              </a:rPr>
              <a:t>mogućnost priključenja na mrežu </a:t>
            </a:r>
            <a:endParaRPr lang="hr-HR" sz="2000" dirty="0" smtClean="0">
              <a:solidFill>
                <a:srgbClr val="00206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r-HR" sz="2000" dirty="0" smtClean="0">
                <a:solidFill>
                  <a:srgbClr val="002060"/>
                </a:solidFill>
              </a:rPr>
              <a:t>i </a:t>
            </a:r>
            <a:r>
              <a:rPr lang="hr-HR" sz="2000" dirty="0">
                <a:solidFill>
                  <a:srgbClr val="002060"/>
                </a:solidFill>
              </a:rPr>
              <a:t>omogućiti operatoru distribucijskog sustava opremanje obračunskog mjernog mjesta o trošku kupca u skladu s tehničkim </a:t>
            </a:r>
            <a:r>
              <a:rPr lang="hr-HR" sz="2000" dirty="0" smtClean="0">
                <a:solidFill>
                  <a:srgbClr val="002060"/>
                </a:solidFill>
              </a:rPr>
              <a:t>uvjetima.</a:t>
            </a:r>
          </a:p>
        </p:txBody>
      </p:sp>
    </p:spTree>
    <p:extLst>
      <p:ext uri="{BB962C8B-B14F-4D97-AF65-F5344CB8AC3E}">
        <p14:creationId xmlns:p14="http://schemas.microsoft.com/office/powerpoint/2010/main" val="174734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1" y="1988840"/>
            <a:ext cx="8157592" cy="3744416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</a:t>
            </a: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ahtjev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operatoru distribucijskog sustava z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a promjenu </a:t>
            </a: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statusa</a:t>
            </a: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korisnika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mreže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podnosi se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15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dana prije puštanja proizvodnog postrojenja u pogon.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Zahtjev sadrži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sljedeće priloge:</a:t>
            </a:r>
          </a:p>
          <a:p>
            <a:pPr>
              <a:spcBef>
                <a:spcPts val="1200"/>
              </a:spcBef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tehničku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dokumentaciju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unutarnjih postrojenja i instalacija</a:t>
            </a:r>
          </a:p>
          <a:p>
            <a:pPr>
              <a:spcBef>
                <a:spcPts val="1200"/>
              </a:spcBef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izjavu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projektanta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da je glavni projekt izrađen u skladu sa svim tehničkim uvjetima i važećim propisima te</a:t>
            </a:r>
          </a:p>
          <a:p>
            <a:pPr>
              <a:spcBef>
                <a:spcPts val="1200"/>
              </a:spcBef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izjavu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ovlaštenog izvođača radova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da su radovi izvedeni sukladno glavnom projektu i pravilima struke.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06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1" y="1988840"/>
            <a:ext cx="8157592" cy="46085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Pod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tehničkom dokumentacijom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postrojenja i instalacija korisnika mreže, koja je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prilog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zahtjevu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za promjenu statusa korisnika mreže, smatra se:</a:t>
            </a:r>
          </a:p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glavni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projekt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certifikat 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za ugrađenu opremu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elektrane, koji je izdan od ovlaštenog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certifikatora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32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021279" y="2924944"/>
            <a:ext cx="6143009" cy="1224136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4DADCB">
                  <a:alpha val="24000"/>
                </a:srgbClr>
              </a:gs>
              <a:gs pos="47000">
                <a:srgbClr val="C1E1F1">
                  <a:alpha val="42000"/>
                </a:srgbClr>
              </a:gs>
              <a:gs pos="100000">
                <a:srgbClr val="3C9A9A"/>
              </a:gs>
              <a:gs pos="98000">
                <a:srgbClr val="4DADCB">
                  <a:alpha val="25000"/>
                </a:srgbClr>
              </a:gs>
            </a:gsLst>
            <a:lin ang="54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12875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2060"/>
                </a:solidFill>
              </a:rPr>
              <a:t>SADRŽAJ</a:t>
            </a:r>
          </a:p>
          <a:p>
            <a:pPr marL="1798638" indent="-514350">
              <a:buAutoNum type="arabicPeriod"/>
            </a:pPr>
            <a:endParaRPr lang="hr-HR" sz="2400" b="1" dirty="0" smtClean="0">
              <a:solidFill>
                <a:srgbClr val="002060"/>
              </a:solidFill>
            </a:endParaRPr>
          </a:p>
          <a:p>
            <a:pPr marL="1798638" indent="-514350">
              <a:buAutoNum type="arabicPeriod"/>
            </a:pPr>
            <a:r>
              <a:rPr lang="hr-HR" sz="3100" b="1" dirty="0" smtClean="0">
                <a:solidFill>
                  <a:srgbClr val="002060"/>
                </a:solidFill>
              </a:rPr>
              <a:t>Utjecaj </a:t>
            </a:r>
            <a:r>
              <a:rPr lang="hr-HR" sz="3100" b="1" dirty="0" err="1" smtClean="0">
                <a:solidFill>
                  <a:srgbClr val="002060"/>
                </a:solidFill>
              </a:rPr>
              <a:t>netiranja</a:t>
            </a:r>
            <a:r>
              <a:rPr lang="hr-HR" sz="3100" b="1" dirty="0" smtClean="0">
                <a:solidFill>
                  <a:srgbClr val="002060"/>
                </a:solidFill>
              </a:rPr>
              <a:t> </a:t>
            </a:r>
            <a:r>
              <a:rPr lang="hr-HR" sz="3100" b="1" dirty="0">
                <a:solidFill>
                  <a:srgbClr val="002060"/>
                </a:solidFill>
              </a:rPr>
              <a:t>na okolnosti </a:t>
            </a:r>
            <a:endParaRPr lang="hr-HR" sz="3100" b="1" dirty="0" smtClean="0">
              <a:solidFill>
                <a:srgbClr val="002060"/>
              </a:solidFill>
            </a:endParaRPr>
          </a:p>
          <a:p>
            <a:pPr marL="1798638" indent="-514350">
              <a:buNone/>
              <a:tabLst>
                <a:tab pos="533400" algn="l"/>
              </a:tabLst>
            </a:pPr>
            <a:r>
              <a:rPr lang="hr-HR" sz="3100" b="1" dirty="0">
                <a:solidFill>
                  <a:srgbClr val="002060"/>
                </a:solidFill>
              </a:rPr>
              <a:t>	</a:t>
            </a:r>
            <a:r>
              <a:rPr lang="hr-HR" sz="3100" b="1" dirty="0" smtClean="0">
                <a:solidFill>
                  <a:srgbClr val="002060"/>
                </a:solidFill>
              </a:rPr>
              <a:t>u distribucijskoj mreži</a:t>
            </a:r>
          </a:p>
          <a:p>
            <a:pPr marL="1798638" indent="-514350">
              <a:buNone/>
              <a:tabLst>
                <a:tab pos="533400" algn="l"/>
              </a:tabLst>
            </a:pPr>
            <a:endParaRPr lang="hr-HR" sz="1800" b="1" dirty="0" smtClean="0">
              <a:solidFill>
                <a:srgbClr val="002060"/>
              </a:solidFill>
            </a:endParaRPr>
          </a:p>
          <a:p>
            <a:pPr marL="1798638" indent="-514350">
              <a:buFont typeface="+mj-lt"/>
              <a:buAutoNum type="arabicPeriod" startAt="2"/>
            </a:pPr>
            <a:r>
              <a:rPr lang="hr-HR" sz="3100" b="1" dirty="0" smtClean="0">
                <a:solidFill>
                  <a:srgbClr val="002060"/>
                </a:solidFill>
              </a:rPr>
              <a:t>Priključenje kućanstva s vlastitom proizvodnjom</a:t>
            </a:r>
          </a:p>
          <a:p>
            <a:pPr marL="514350" indent="-514350">
              <a:buAutoNum type="arabicPeriod" startAt="2"/>
            </a:pPr>
            <a:endParaRPr lang="hr-HR" sz="3100" b="1" dirty="0" smtClean="0"/>
          </a:p>
          <a:p>
            <a:pPr marL="514350" indent="-514350" algn="ctr">
              <a:buAutoNum type="arabicPeriod" startAt="2"/>
            </a:pPr>
            <a:endParaRPr lang="hr-HR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</p:spTree>
    <p:extLst>
      <p:ext uri="{BB962C8B-B14F-4D97-AF65-F5344CB8AC3E}">
        <p14:creationId xmlns:p14="http://schemas.microsoft.com/office/powerpoint/2010/main" val="56345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0" y="1700808"/>
            <a:ext cx="8481817" cy="4608512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Glavni projekt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elektrane koja se priključuje na postojeću instalaciju kućanstva trebao bi sadržavati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opis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zahvata u prostoru, uz jasno naznačen smještaj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elektrane</a:t>
            </a:r>
            <a:endParaRPr lang="hr-HR" sz="20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u slučaju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približavanja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elektrane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elektroenergetskim distribucijskim objektima, projekt treba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na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sadržavati i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analizu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križanja ili približavanja iz kojih mora biti razvidno poštivanje posebnih uvjeta HEP ODS-a i pripadajućih propisa.</a:t>
            </a:r>
          </a:p>
          <a:p>
            <a:pPr>
              <a:spcBef>
                <a:spcPts val="1200"/>
              </a:spcBef>
            </a:pP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podatke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o priključnoj snazi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(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u oba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smjera)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važeću elektroenergetsku suglasnost za postojećeg kupca</a:t>
            </a:r>
          </a:p>
          <a:p>
            <a:pPr>
              <a:spcBef>
                <a:spcPts val="1200"/>
              </a:spcBef>
            </a:pP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v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ažeću obavijest o mogućnosti priključenja za predmetnu elektranu</a:t>
            </a:r>
          </a:p>
          <a:p>
            <a:pPr>
              <a:spcBef>
                <a:spcPts val="1200"/>
              </a:spcBef>
            </a:pP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tehnički opis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elektrane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sa shemom elektroinstalacija/postrojenja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elektrane </a:t>
            </a: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Izračune elektrane i instalacije elektrane</a:t>
            </a:r>
          </a:p>
          <a:p>
            <a:pPr marL="0" indent="0">
              <a:spcBef>
                <a:spcPts val="1200"/>
              </a:spcBef>
              <a:buNone/>
            </a:pP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endParaRPr lang="vi-VN" sz="20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r-HR" sz="20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0" y="1700808"/>
            <a:ext cx="8481817" cy="460851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Glavni projekt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bi trebao sadržavati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tehnički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opis i shemu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instalacija postojećeg kupca od mjesta priključka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elektrane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do mreže, tj. do obračunskog mjernog mjesta, odnosno, ako postoji unutrašnji priključak, do vanjskog priključka</a:t>
            </a: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kontrolni izračun instalacije kupca od elektrane do obračunskog mjernog mjesta (strujna </a:t>
            </a:r>
            <a:r>
              <a:rPr lang="hr-HR" sz="2000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opteretivost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pad napona, štićenje)</a:t>
            </a:r>
          </a:p>
          <a:p>
            <a:pPr>
              <a:spcBef>
                <a:spcPts val="1200"/>
              </a:spcBef>
            </a:pP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popis nužnih zaštita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elektrane, te u instalaciji kupca od elektrane do mreže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i uređaja na koje zaštita djeluje, prema uvjetima priključenja</a:t>
            </a:r>
          </a:p>
          <a:p>
            <a:pPr>
              <a:spcBef>
                <a:spcPts val="1200"/>
              </a:spcBef>
            </a:pP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k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ontrolni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izračun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(strujna </a:t>
            </a:r>
            <a:r>
              <a:rPr lang="hr-HR" sz="2000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opteretivost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pad napona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štićenje)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na unutrašnjem priključku (</a:t>
            </a: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ako postoji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  <a:endParaRPr lang="vi-VN" sz="2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22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0" y="1700808"/>
            <a:ext cx="8337801" cy="460851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vi-VN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Glavni projekt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bi trebao sadržavati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i:</a:t>
            </a:r>
            <a:endParaRPr lang="vi-VN" sz="20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hr-H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ako postoje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postojeći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izvor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i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priključeni na instalaciju kupca, 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trebao bi sadržavati i njihov opis, te opis i shemu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instalacija od svakog izvora do mreže, uključivo i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 uređaje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za pomoćno napajanje (diesel agregate i sl.), te način njihovog rada i uklapanja/isklapanja</a:t>
            </a:r>
          </a:p>
          <a:p>
            <a:pPr>
              <a:spcBef>
                <a:spcPts val="1200"/>
              </a:spcBef>
            </a:pP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opis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kompenzacij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ugrađen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e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 na instalaciju kupca, mjesto njene ugradnje i način njenog rada</a:t>
            </a:r>
            <a:r>
              <a:rPr lang="hr-HR" sz="2000" dirty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hr-HR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ako kompenzacija postoji</a:t>
            </a:r>
            <a:endParaRPr lang="vi-VN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način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rada spremišta električne 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energije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ako postoji</a:t>
            </a:r>
            <a:endParaRPr lang="vi-VN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tehničko </a:t>
            </a:r>
            <a:r>
              <a:rPr lang="vi-VN" sz="2000" dirty="0">
                <a:solidFill>
                  <a:srgbClr val="002060"/>
                </a:solidFill>
                <a:latin typeface="Calibri" panose="020F0502020204030204" pitchFamily="34" charset="0"/>
              </a:rPr>
              <a:t>rješenje i način ograničenja korištenja mreže u smjeru predaje u mrežu na priključnu snagu (na razini 15-minutnih srednjih vrijednosti mjerivih na OMM</a:t>
            </a:r>
            <a:r>
              <a:rPr lang="vi-VN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)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</a:t>
            </a: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ako posto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ji</a:t>
            </a:r>
          </a:p>
          <a:p>
            <a:pPr>
              <a:spcBef>
                <a:spcPts val="1200"/>
              </a:spcBef>
            </a:pPr>
            <a:endParaRPr lang="vi-VN" sz="20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1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0" y="1700808"/>
            <a:ext cx="8337801" cy="460851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Pokusni rad kućanstva s vlastitom proizvodnjom:</a:t>
            </a:r>
            <a:endParaRPr lang="vi-VN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Provodi se kao dio funkcionalnih ispitivanja instalacija i postrojenja korisnika mreže (kućanstva s vlastitom proizvodnjom)</a:t>
            </a:r>
            <a:endParaRPr lang="vi-VN" sz="20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Nije dovoljno provjeriti samo elektranu. Treba provjeriti funkcionalnu cjelinu: postrojenje i instalaciju kupca s vlastitom elektranom</a:t>
            </a:r>
          </a:p>
          <a:p>
            <a:pPr>
              <a:spcBef>
                <a:spcPts val="1200"/>
              </a:spcBef>
            </a:pP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Predlaže se koristiti tipiziranu formu </a:t>
            </a:r>
            <a:r>
              <a:rPr lang="hr-HR" sz="20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Programa ispitivanja primjerenog paralelnog pogona kupca s vlastitom sunčanom elektranom priključne snage do 30 kV s mrežom u pokusnom radu 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u kojoj su detaljno razrađena potrebna ispitivanja. Predviđenih dvadesetak pokusa traju oko 2 sata. </a:t>
            </a:r>
          </a:p>
        </p:txBody>
      </p:sp>
    </p:spTree>
    <p:extLst>
      <p:ext uri="{BB962C8B-B14F-4D97-AF65-F5344CB8AC3E}">
        <p14:creationId xmlns:p14="http://schemas.microsoft.com/office/powerpoint/2010/main" val="303769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Kućanstvo s vlastitom proizvodnjom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1" name="Content Placeholder 4"/>
          <p:cNvSpPr>
            <a:spLocks noGrp="1"/>
          </p:cNvSpPr>
          <p:nvPr>
            <p:ph idx="1"/>
          </p:nvPr>
        </p:nvSpPr>
        <p:spPr>
          <a:xfrm>
            <a:off x="482670" y="1700808"/>
            <a:ext cx="8337801" cy="460851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Pokusni rad kućanstva s vlastitom proizvodnjom je koristan za:</a:t>
            </a:r>
          </a:p>
          <a:p>
            <a:pPr>
              <a:spcBef>
                <a:spcPts val="1200"/>
              </a:spcBef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Vlasnika kućanstva i elektrane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kao dokaz da je elektrana ispravno izvedena i priključena na instalaciju kupca i da instalacija kupca može podnijeti iznošenje energije iz elektrane do mreže, čime se potvrđuje i da je elektrana sigurna za korištenje</a:t>
            </a:r>
          </a:p>
          <a:p>
            <a:pPr>
              <a:spcBef>
                <a:spcPts val="1200"/>
              </a:spcBef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Instalatera elektrane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kao dokaz da je svoj posao korektno odradio</a:t>
            </a:r>
          </a:p>
          <a:p>
            <a:pPr>
              <a:spcBef>
                <a:spcPts val="1200"/>
              </a:spcBef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Projektanta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kao dokaz korektnosti projektnog rješenja</a:t>
            </a:r>
          </a:p>
          <a:p>
            <a:pPr>
              <a:spcBef>
                <a:spcPts val="1200"/>
              </a:spcBef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Isporučitelja opr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eme, kao dokaz da je isporučio ispravnu opremu</a:t>
            </a:r>
          </a:p>
          <a:p>
            <a:pPr>
              <a:spcBef>
                <a:spcPts val="1200"/>
              </a:spcBef>
            </a:pPr>
            <a:r>
              <a:rPr lang="hr-HR" sz="2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HEP ODS</a:t>
            </a:r>
            <a:r>
              <a:rPr lang="hr-HR" sz="20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, kao dokaz da je kućanstvo s vlastitom elektranom sposobno za primjereni paralelni pogon s mrežom</a:t>
            </a:r>
          </a:p>
        </p:txBody>
      </p:sp>
    </p:spTree>
    <p:extLst>
      <p:ext uri="{BB962C8B-B14F-4D97-AF65-F5344CB8AC3E}">
        <p14:creationId xmlns:p14="http://schemas.microsoft.com/office/powerpoint/2010/main" val="355394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792312" y="8786365"/>
            <a:ext cx="374650" cy="365125"/>
          </a:xfrm>
        </p:spPr>
        <p:txBody>
          <a:bodyPr/>
          <a:lstStyle/>
          <a:p>
            <a:fld id="{F38DF745-7D3F-47F4-83A3-874385CFAA6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6512" y="938089"/>
            <a:ext cx="9144000" cy="474687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Umjesto zaključka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0" name="Content Placeholder 4"/>
          <p:cNvSpPr>
            <a:spLocks noGrp="1"/>
          </p:cNvSpPr>
          <p:nvPr>
            <p:ph idx="1"/>
          </p:nvPr>
        </p:nvSpPr>
        <p:spPr>
          <a:xfrm>
            <a:off x="392566" y="1772816"/>
            <a:ext cx="8337801" cy="446449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Život, pa i stručni, umijeće je mogućeg.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Kada bismo svi udružili snage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u konstruktivnoj kooperativnoj multidisciplinarnoj suradnji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u nastojanju da zajednički postignemo maksimum mogućeg,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tako postignuti kvalitativni iskorak  </a:t>
            </a:r>
          </a:p>
          <a:p>
            <a:pPr marL="0" indent="0" algn="ctr">
              <a:lnSpc>
                <a:spcPct val="150000"/>
              </a:lnSpc>
              <a:spcBef>
                <a:spcPts val="1200"/>
              </a:spcBef>
              <a:buNone/>
            </a:pPr>
            <a:r>
              <a:rPr lang="hr-H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donio bi svima dobrobit</a:t>
            </a:r>
          </a:p>
        </p:txBody>
      </p:sp>
    </p:spTree>
    <p:extLst>
      <p:ext uri="{BB962C8B-B14F-4D97-AF65-F5344CB8AC3E}">
        <p14:creationId xmlns:p14="http://schemas.microsoft.com/office/powerpoint/2010/main" val="4560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90E8B-62FF-4E66-A200-FEE34E05564D}" type="slidenum">
              <a:rPr lang="hr-HR" smtClean="0"/>
              <a:pPr/>
              <a:t>26</a:t>
            </a:fld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1045824" y="-11289"/>
            <a:ext cx="6694488" cy="969962"/>
          </a:xfrm>
        </p:spPr>
        <p:txBody>
          <a:bodyPr>
            <a:noAutofit/>
          </a:bodyPr>
          <a:lstStyle/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Seminar</a:t>
            </a:r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spc="-60" dirty="0">
                <a:latin typeface="Arial" pitchFamily="34" charset="0"/>
                <a:cs typeface="Arial" pitchFamily="34" charset="0"/>
              </a:rPr>
              <a:t>ZAKON O OBNOVLJIVIM IZVORIMA ENERGIJE </a:t>
            </a:r>
            <a:br>
              <a:rPr lang="hr-HR" sz="1600" b="1" spc="-60" dirty="0">
                <a:latin typeface="Arial" pitchFamily="34" charset="0"/>
                <a:cs typeface="Arial" pitchFamily="34" charset="0"/>
              </a:rPr>
            </a:br>
            <a:r>
              <a:rPr lang="hr-HR" sz="1600" b="1" spc="-60" dirty="0">
                <a:latin typeface="Arial" pitchFamily="34" charset="0"/>
                <a:cs typeface="Arial" pitchFamily="34" charset="0"/>
              </a:rPr>
              <a:t>I VISOKOUĆINKOVITOJ KOGENERACIJI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200" dirty="0">
                <a:latin typeface="Arial" pitchFamily="34" charset="0"/>
                <a:cs typeface="Arial" pitchFamily="34" charset="0"/>
              </a:rPr>
              <a:t>29. studenoga 2018.</a:t>
            </a:r>
            <a:r>
              <a:rPr lang="hr-HR" sz="18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800" b="1" spc="-100" dirty="0">
                <a:latin typeface="Arial" pitchFamily="34" charset="0"/>
                <a:cs typeface="Arial" pitchFamily="34" charset="0"/>
              </a:rPr>
            </a:br>
            <a:r>
              <a:rPr lang="hr-HR" sz="18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8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-69328" y="1008211"/>
            <a:ext cx="9144000" cy="54451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/>
            <a:endParaRPr lang="hr-HR" dirty="0"/>
          </a:p>
          <a:p>
            <a:pPr marL="0" indent="0" algn="ctr"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UTJECAJ </a:t>
            </a:r>
            <a:r>
              <a:rPr lang="hr-HR" sz="2000" b="1" dirty="0">
                <a:solidFill>
                  <a:srgbClr val="002060"/>
                </a:solidFill>
              </a:rPr>
              <a:t>IZMJENA I DOPUNA </a:t>
            </a:r>
            <a:r>
              <a:rPr lang="hr-HR" sz="2000" b="1" dirty="0" smtClean="0">
                <a:solidFill>
                  <a:srgbClr val="002060"/>
                </a:solidFill>
              </a:rPr>
              <a:t>ZAKONA </a:t>
            </a:r>
          </a:p>
          <a:p>
            <a:pPr marL="0" indent="0" algn="ctr"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O </a:t>
            </a:r>
            <a:r>
              <a:rPr lang="hr-HR" sz="2000" b="1" dirty="0">
                <a:solidFill>
                  <a:srgbClr val="002060"/>
                </a:solidFill>
              </a:rPr>
              <a:t>OBNOVLJIVIM IZVORIMA ENERGIJE </a:t>
            </a:r>
            <a:endParaRPr lang="hr-HR" sz="20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I </a:t>
            </a:r>
            <a:r>
              <a:rPr lang="hr-HR" sz="2000" b="1" dirty="0">
                <a:solidFill>
                  <a:srgbClr val="002060"/>
                </a:solidFill>
              </a:rPr>
              <a:t>VISOKOUČINKOVITOJ KOGENERACIJI </a:t>
            </a:r>
            <a:endParaRPr lang="hr-HR" sz="2000" b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hr-HR" sz="2000" b="1" dirty="0" smtClean="0">
                <a:solidFill>
                  <a:srgbClr val="002060"/>
                </a:solidFill>
              </a:rPr>
              <a:t>NA </a:t>
            </a:r>
            <a:r>
              <a:rPr lang="hr-HR" sz="2000" b="1" dirty="0">
                <a:solidFill>
                  <a:srgbClr val="002060"/>
                </a:solidFill>
              </a:rPr>
              <a:t>DISTRIBUCIJSKU </a:t>
            </a:r>
            <a:r>
              <a:rPr lang="hr-HR" sz="2000" b="1" dirty="0" smtClean="0">
                <a:solidFill>
                  <a:srgbClr val="002060"/>
                </a:solidFill>
              </a:rPr>
              <a:t>MREŽU</a:t>
            </a:r>
            <a:endParaRPr lang="hr-HR" sz="20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hr-HR" sz="20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hr-HR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5267"/>
            <a:ext cx="1013157" cy="63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0" y="5072063"/>
            <a:ext cx="9144000" cy="733425"/>
          </a:xfrm>
          <a:prstGeom prst="rect">
            <a:avLst/>
          </a:prstGeom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ts val="1200"/>
              </a:spcBef>
              <a:buClr>
                <a:schemeClr val="bg2"/>
              </a:buClr>
              <a:buSzPct val="75000"/>
              <a:buFontTx/>
              <a:buNone/>
              <a:defRPr/>
            </a:pPr>
            <a:r>
              <a:rPr lang="hr-HR" altLang="x-none" sz="2400" dirty="0" smtClean="0">
                <a:solidFill>
                  <a:srgbClr val="0023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stral" pitchFamily="66" charset="0"/>
                <a:cs typeface="Arial" charset="0"/>
              </a:rPr>
              <a:t>mr.sc. </a:t>
            </a:r>
            <a:r>
              <a:rPr lang="hr-HR" altLang="x-none" sz="2400" dirty="0" smtClean="0">
                <a:solidFill>
                  <a:srgbClr val="0023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stral" pitchFamily="66" charset="0"/>
                <a:cs typeface="Arial" charset="0"/>
              </a:rPr>
              <a:t>Marina </a:t>
            </a:r>
            <a:r>
              <a:rPr lang="hr-HR" altLang="x-none" sz="2400" dirty="0" smtClean="0">
                <a:solidFill>
                  <a:srgbClr val="0023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stral" pitchFamily="66" charset="0"/>
                <a:cs typeface="Arial" charset="0"/>
              </a:rPr>
              <a:t>Čavlović</a:t>
            </a:r>
            <a:endParaRPr lang="hr-HR" altLang="x-none" sz="2400" dirty="0" smtClean="0">
              <a:solidFill>
                <a:srgbClr val="00236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istral" pitchFamily="66" charset="0"/>
              <a:cs typeface="Arial" charset="0"/>
            </a:endParaRPr>
          </a:p>
          <a:p>
            <a:pPr algn="ctr" eaLnBrk="1" hangingPunct="1">
              <a:lnSpc>
                <a:spcPct val="80000"/>
              </a:lnSpc>
              <a:buClr>
                <a:schemeClr val="bg2"/>
              </a:buClr>
              <a:buSzPct val="75000"/>
              <a:buFontTx/>
              <a:buNone/>
              <a:defRPr/>
            </a:pPr>
            <a:r>
              <a:rPr lang="hr-HR" altLang="x-none" sz="2400" dirty="0" smtClean="0">
                <a:solidFill>
                  <a:srgbClr val="0023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stral" pitchFamily="66" charset="0"/>
                <a:cs typeface="Arial" charset="0"/>
              </a:rPr>
              <a:t>HEP-ODS d.o.o, Sektor </a:t>
            </a:r>
            <a:r>
              <a:rPr lang="hr-HR" altLang="x-none" sz="2400" dirty="0" smtClean="0">
                <a:solidFill>
                  <a:srgbClr val="00236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istral" pitchFamily="66" charset="0"/>
                <a:cs typeface="Arial" charset="0"/>
              </a:rPr>
              <a:t>za upravljanje imovinom</a:t>
            </a:r>
            <a:endParaRPr lang="hr-HR" altLang="x-none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Mistral" pitchFamily="66" charset="0"/>
              <a:cs typeface="Arial" charset="0"/>
            </a:endParaRP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/>
        </p:nvGraphicFramePr>
        <p:xfrm>
          <a:off x="1258888" y="3573463"/>
          <a:ext cx="662622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Visio" r:id="rId5" imgW="6397329" imgH="794145" progId="Visio.Drawing.11">
                  <p:embed/>
                </p:oleObj>
              </mc:Choice>
              <mc:Fallback>
                <p:oleObj name="Visio" r:id="rId5" imgW="6397329" imgH="794145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573463"/>
                        <a:ext cx="6626225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B0D7F2"/>
                                </a:gs>
                                <a:gs pos="100000">
                                  <a:schemeClr val="accent1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126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600" b="1" dirty="0" smtClean="0">
                <a:solidFill>
                  <a:srgbClr val="002060"/>
                </a:solidFill>
                <a:latin typeface="Arial Rounded MT Bold" pitchFamily="34" charset="0"/>
              </a:rPr>
              <a:t>Elektrane (OIEVUK) - većinom distribuirana proizvodnja </a:t>
            </a:r>
            <a:endParaRPr lang="hr-HR" sz="2600" b="1" dirty="0">
              <a:solidFill>
                <a:srgbClr val="00206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73638" y="1628800"/>
            <a:ext cx="7523728" cy="12241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d</a:t>
            </a:r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istribuirane proizvodnje: </a:t>
            </a:r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proizvodnju približiti potrošnji</a:t>
            </a:r>
          </a:p>
          <a:p>
            <a:pPr algn="ctr">
              <a:lnSpc>
                <a:spcPct val="150000"/>
              </a:lnSpc>
            </a:pPr>
            <a:r>
              <a:rPr lang="hr-HR" sz="2000" b="1" dirty="0" smtClean="0">
                <a:solidFill>
                  <a:srgbClr val="002060"/>
                </a:solidFill>
              </a:rPr>
              <a:t> </a:t>
            </a: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proizvodnju prostorno približiti ISTODOBNOJ potrošnji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5537" y="3578721"/>
            <a:ext cx="8208911" cy="143445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 smtClean="0">
                <a:solidFill>
                  <a:srgbClr val="002060"/>
                </a:solidFill>
              </a:rPr>
              <a:t>smanjiti transport energije </a:t>
            </a:r>
            <a:r>
              <a:rPr lang="hr-HR" sz="2000" b="1" dirty="0" smtClean="0">
                <a:solidFill>
                  <a:srgbClr val="002060"/>
                </a:solidFill>
                <a:latin typeface="Arial"/>
                <a:cs typeface="Arial"/>
              </a:rPr>
              <a:t>→</a:t>
            </a:r>
            <a:r>
              <a:rPr lang="hr-HR" sz="2000" b="1" dirty="0" smtClean="0">
                <a:solidFill>
                  <a:srgbClr val="002060"/>
                </a:solidFill>
              </a:rPr>
              <a:t> smanjiti gubitke u mreži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rgbClr val="002060"/>
                </a:solidFill>
                <a:cs typeface="Arial"/>
              </a:rPr>
              <a:t>stvoriti preduvjete za veću iskoristivost mreže </a:t>
            </a:r>
            <a:endParaRPr lang="hr-HR" sz="20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 smtClean="0">
                <a:solidFill>
                  <a:srgbClr val="002060"/>
                </a:solidFill>
              </a:rPr>
              <a:t>rasteretiti mrežu 	</a:t>
            </a:r>
            <a:r>
              <a:rPr lang="hr-HR" sz="2000" b="1" dirty="0" smtClean="0">
                <a:solidFill>
                  <a:srgbClr val="002060"/>
                </a:solidFill>
                <a:latin typeface="Arial"/>
                <a:cs typeface="Arial"/>
              </a:rPr>
              <a:t>→ </a:t>
            </a:r>
            <a:r>
              <a:rPr lang="hr-HR" sz="2000" b="1" dirty="0" smtClean="0">
                <a:solidFill>
                  <a:srgbClr val="002060"/>
                </a:solidFill>
              </a:rPr>
              <a:t>povećati raspoloživost mreže za nova priključenja</a:t>
            </a:r>
          </a:p>
        </p:txBody>
      </p:sp>
      <p:sp>
        <p:nvSpPr>
          <p:cNvPr id="2" name="Down Arrow 1"/>
          <p:cNvSpPr/>
          <p:nvPr/>
        </p:nvSpPr>
        <p:spPr>
          <a:xfrm>
            <a:off x="4211960" y="2924944"/>
            <a:ext cx="504056" cy="576064"/>
          </a:xfrm>
          <a:prstGeom prst="downArrow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Rounded Rectangle 16"/>
          <p:cNvSpPr/>
          <p:nvPr/>
        </p:nvSpPr>
        <p:spPr>
          <a:xfrm>
            <a:off x="457011" y="5733256"/>
            <a:ext cx="8208911" cy="102655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 smtClean="0">
                <a:solidFill>
                  <a:srgbClr val="002060"/>
                </a:solidFill>
              </a:rPr>
              <a:t>Manji mrežni troškovi </a:t>
            </a:r>
            <a:r>
              <a:rPr lang="hr-HR" sz="2000" b="1" dirty="0">
                <a:solidFill>
                  <a:srgbClr val="002060"/>
                </a:solidFill>
                <a:latin typeface="Arial"/>
                <a:cs typeface="Arial"/>
              </a:rPr>
              <a:t>→ </a:t>
            </a:r>
            <a:r>
              <a:rPr lang="hr-HR" sz="2000" b="1" dirty="0" smtClean="0">
                <a:solidFill>
                  <a:srgbClr val="002060"/>
                </a:solidFill>
              </a:rPr>
              <a:t>niža </a:t>
            </a:r>
            <a:r>
              <a:rPr lang="hr-HR" sz="2000" b="1" dirty="0" err="1" smtClean="0">
                <a:solidFill>
                  <a:srgbClr val="002060"/>
                </a:solidFill>
              </a:rPr>
              <a:t>mrežarina</a:t>
            </a:r>
            <a:r>
              <a:rPr lang="hr-HR" sz="2000" b="1" dirty="0" smtClean="0">
                <a:solidFill>
                  <a:srgbClr val="002060"/>
                </a:solidFill>
              </a:rPr>
              <a:t> </a:t>
            </a:r>
            <a:r>
              <a:rPr lang="hr-HR" sz="2000" b="1" dirty="0">
                <a:solidFill>
                  <a:srgbClr val="002060"/>
                </a:solidFill>
                <a:latin typeface="Arial"/>
                <a:cs typeface="Arial"/>
              </a:rPr>
              <a:t>→</a:t>
            </a:r>
            <a:r>
              <a:rPr lang="hr-HR" sz="2000" b="1" dirty="0" smtClean="0">
                <a:solidFill>
                  <a:srgbClr val="002060"/>
                </a:solidFill>
              </a:rPr>
              <a:t> </a:t>
            </a: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jeftinija struja kupcima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r-HR" sz="2000" b="1" dirty="0" smtClean="0">
                <a:solidFill>
                  <a:srgbClr val="002060"/>
                </a:solidFill>
                <a:cs typeface="Arial"/>
              </a:rPr>
              <a:t>niži troškovi </a:t>
            </a:r>
            <a:r>
              <a:rPr lang="hr-HR" sz="2000" b="1" dirty="0">
                <a:solidFill>
                  <a:srgbClr val="002060"/>
                </a:solidFill>
                <a:cs typeface="Arial"/>
              </a:rPr>
              <a:t>priključenja novih </a:t>
            </a:r>
            <a:r>
              <a:rPr lang="hr-HR" sz="2000" b="1" dirty="0" smtClean="0">
                <a:solidFill>
                  <a:srgbClr val="002060"/>
                </a:solidFill>
                <a:cs typeface="Arial"/>
              </a:rPr>
              <a:t>korisnika </a:t>
            </a:r>
            <a:r>
              <a:rPr lang="hr-HR" sz="2000" b="1" dirty="0" smtClean="0">
                <a:solidFill>
                  <a:srgbClr val="002060"/>
                </a:solidFill>
                <a:latin typeface="Arial"/>
                <a:cs typeface="Arial"/>
              </a:rPr>
              <a:t>→ </a:t>
            </a: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jeftinije priključenje </a:t>
            </a:r>
            <a:endParaRPr lang="hr-H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4211960" y="5085184"/>
            <a:ext cx="504056" cy="576064"/>
          </a:xfrm>
          <a:prstGeom prst="downArrow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20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Svrha distribuirane proizvodnje </a:t>
            </a:r>
            <a:endParaRPr lang="hr-HR" sz="2800" b="1" dirty="0">
              <a:solidFill>
                <a:srgbClr val="00206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73638" y="1844824"/>
            <a:ext cx="7523728" cy="144016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Svrha d</a:t>
            </a:r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istribuirane proizvodnje: </a:t>
            </a:r>
            <a:r>
              <a:rPr lang="hr-HR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proizvodnju približiti potrošnji</a:t>
            </a:r>
          </a:p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proizvodnju prostorno približiti ISTODOBNOJ potrošnji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03648" y="4293096"/>
            <a:ext cx="6336703" cy="12241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Proizvodnja je prostorno najbliža potrošnji </a:t>
            </a:r>
          </a:p>
          <a:p>
            <a:pPr algn="ctr">
              <a:lnSpc>
                <a:spcPct val="150000"/>
              </a:lnSpc>
            </a:pPr>
            <a:r>
              <a:rPr lang="hr-H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kod kupca s vlastitom proizvodnjom</a:t>
            </a:r>
            <a:endParaRPr lang="hr-H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4211960" y="3429000"/>
            <a:ext cx="720080" cy="792088"/>
          </a:xfrm>
          <a:prstGeom prst="downArrow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9219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2671" y="1916832"/>
            <a:ext cx="81575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neto isporučena električna </a:t>
            </a:r>
            <a:r>
              <a:rPr lang="hr-H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energija </a:t>
            </a:r>
            <a:r>
              <a:rPr lang="hr-HR" sz="2400" b="1" dirty="0" smtClean="0">
                <a:solidFill>
                  <a:srgbClr val="002060"/>
                </a:solidFill>
              </a:rPr>
              <a:t>=</a:t>
            </a:r>
          </a:p>
          <a:p>
            <a:pPr marL="0" indent="0">
              <a:buNone/>
            </a:pPr>
            <a:r>
              <a:rPr lang="hr-H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količina </a:t>
            </a:r>
            <a:r>
              <a:rPr lang="hr-H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električne energije koju je </a:t>
            </a:r>
            <a:r>
              <a:rPr lang="hr-HR" sz="2400" dirty="0">
                <a:solidFill>
                  <a:srgbClr val="002060"/>
                </a:solidFill>
              </a:rPr>
              <a:t>proizvodno postrojenje ili proizvodna jedinica </a:t>
            </a:r>
            <a:r>
              <a:rPr lang="hr-H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predala u elektroenergetsku mrežu</a:t>
            </a:r>
            <a:r>
              <a:rPr lang="hr-HR" sz="2400" dirty="0">
                <a:solidFill>
                  <a:srgbClr val="002060"/>
                </a:solidFill>
              </a:rPr>
              <a:t>, a koja je proizvedena u proizvodnom postrojenju ili proizvodnoj jedinici koja koristi obnovljive izvore energije ili </a:t>
            </a:r>
            <a:r>
              <a:rPr lang="hr-HR" sz="2400" dirty="0" err="1">
                <a:solidFill>
                  <a:srgbClr val="002060"/>
                </a:solidFill>
              </a:rPr>
              <a:t>kogeneracijskom</a:t>
            </a:r>
            <a:r>
              <a:rPr lang="hr-HR" sz="2400" dirty="0">
                <a:solidFill>
                  <a:srgbClr val="002060"/>
                </a:solidFill>
              </a:rPr>
              <a:t> postrojenju i </a:t>
            </a:r>
            <a:r>
              <a:rPr lang="hr-H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umanjena za vlastitu potrošnju </a:t>
            </a:r>
            <a:r>
              <a:rPr lang="hr-HR" sz="2400" dirty="0">
                <a:solidFill>
                  <a:srgbClr val="002060"/>
                </a:solidFill>
              </a:rPr>
              <a:t>proizvodnog postrojenja, a </a:t>
            </a:r>
            <a:r>
              <a:rPr lang="hr-H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</a:t>
            </a:r>
            <a:r>
              <a:rPr lang="hr-H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slučaju kupaca s vlastitom proizvodnjom umanjena za svu potrošnju krajnjeg kupca</a:t>
            </a: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hr-HR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Izmjene i dopune ZOIEVUK: </a:t>
            </a:r>
            <a:r>
              <a:rPr lang="hr-HR" sz="2800" b="1" dirty="0">
                <a:solidFill>
                  <a:srgbClr val="002060"/>
                </a:solidFill>
                <a:latin typeface="Arial Rounded MT Bold" pitchFamily="34" charset="0"/>
              </a:rPr>
              <a:t>Članak </a:t>
            </a: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4, točka 9. </a:t>
            </a:r>
            <a:endParaRPr lang="hr-H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57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err="1" smtClean="0">
                <a:solidFill>
                  <a:srgbClr val="002060"/>
                </a:solidFill>
                <a:latin typeface="Arial Rounded MT Bold" pitchFamily="34" charset="0"/>
              </a:rPr>
              <a:t>Netiranje</a:t>
            </a: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 – potrošnja i proizvodnja</a:t>
            </a:r>
            <a:endParaRPr lang="hr-H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03530"/>
              </p:ext>
            </p:extLst>
          </p:nvPr>
        </p:nvGraphicFramePr>
        <p:xfrm>
          <a:off x="5796136" y="3861048"/>
          <a:ext cx="3419957" cy="2736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Visio" r:id="rId5" imgW="3394491" imgH="2661930" progId="Visio.Drawing.11">
                  <p:embed/>
                </p:oleObj>
              </mc:Choice>
              <mc:Fallback>
                <p:oleObj name="Visio" r:id="rId5" imgW="3394491" imgH="266193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96136" y="3861048"/>
                        <a:ext cx="3419957" cy="2736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395536" y="4869160"/>
            <a:ext cx="4710299" cy="72008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dirty="0" smtClean="0">
                <a:solidFill>
                  <a:srgbClr val="002060"/>
                </a:solidFill>
              </a:rPr>
              <a:t>Opterećenje = potrošnja - proizvodnja</a:t>
            </a:r>
            <a:endParaRPr lang="hr-HR" sz="2000" dirty="0">
              <a:solidFill>
                <a:srgbClr val="002060"/>
              </a:solidFill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127365"/>
              </p:ext>
            </p:extLst>
          </p:nvPr>
        </p:nvGraphicFramePr>
        <p:xfrm>
          <a:off x="3057376" y="1522909"/>
          <a:ext cx="3098800" cy="277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Visio" r:id="rId7" imgW="3098695" imgH="2770200" progId="Visio.Drawing.11">
                  <p:embed/>
                </p:oleObj>
              </mc:Choice>
              <mc:Fallback>
                <p:oleObj name="Visio" r:id="rId7" imgW="3098695" imgH="277020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57376" y="1522909"/>
                        <a:ext cx="3098800" cy="2770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754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961199"/>
              </p:ext>
            </p:extLst>
          </p:nvPr>
        </p:nvGraphicFramePr>
        <p:xfrm>
          <a:off x="3059832" y="1532086"/>
          <a:ext cx="3098800" cy="492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Visio" r:id="rId3" imgW="3098695" imgH="4921020" progId="Visio.Drawing.11">
                  <p:embed/>
                </p:oleObj>
              </mc:Choice>
              <mc:Fallback>
                <p:oleObj name="Visio" r:id="rId3" imgW="3098695" imgH="49210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832" y="1532086"/>
                        <a:ext cx="3098800" cy="4921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err="1" smtClean="0">
                <a:solidFill>
                  <a:srgbClr val="002060"/>
                </a:solidFill>
                <a:latin typeface="Arial Rounded MT Bold" pitchFamily="34" charset="0"/>
              </a:rPr>
              <a:t>Netiranje</a:t>
            </a: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 - opterećenje</a:t>
            </a:r>
            <a:endParaRPr lang="hr-H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601399"/>
              </p:ext>
            </p:extLst>
          </p:nvPr>
        </p:nvGraphicFramePr>
        <p:xfrm>
          <a:off x="4427984" y="3645024"/>
          <a:ext cx="4365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Visio" r:id="rId7" imgW="437345" imgH="447120" progId="Visio.Drawing.11">
                  <p:embed/>
                </p:oleObj>
              </mc:Choice>
              <mc:Fallback>
                <p:oleObj name="Visio" r:id="rId7" imgW="437345" imgH="4471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27984" y="3645024"/>
                        <a:ext cx="4365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6084168" y="2494637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Energija potrošena </a:t>
            </a:r>
          </a:p>
          <a:p>
            <a:r>
              <a:rPr lang="hr-HR" b="1" dirty="0" smtClean="0">
                <a:solidFill>
                  <a:srgbClr val="FF0000"/>
                </a:solidFill>
              </a:rPr>
              <a:t>na mjestu proizvodnje</a:t>
            </a:r>
            <a:endParaRPr lang="hr-HR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788024" y="2924944"/>
            <a:ext cx="1296143" cy="9361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2009" y="3284984"/>
            <a:ext cx="3059831" cy="151216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Svrha distribuirane proizvodnje:</a:t>
            </a:r>
          </a:p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proizvodnja </a:t>
            </a:r>
            <a:r>
              <a:rPr lang="hr-HR" sz="2000" b="1" dirty="0">
                <a:solidFill>
                  <a:srgbClr val="002060"/>
                </a:solidFill>
              </a:rPr>
              <a:t>na mjestu </a:t>
            </a:r>
            <a:r>
              <a:rPr lang="hr-HR" sz="2000" b="1" dirty="0" smtClean="0">
                <a:solidFill>
                  <a:srgbClr val="002060"/>
                </a:solidFill>
              </a:rPr>
              <a:t>istodobne potrošnje</a:t>
            </a:r>
            <a:endParaRPr lang="hr-H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19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2366175"/>
              </p:ext>
            </p:extLst>
          </p:nvPr>
        </p:nvGraphicFramePr>
        <p:xfrm>
          <a:off x="3059832" y="1532086"/>
          <a:ext cx="3098800" cy="492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Visio" r:id="rId3" imgW="3098695" imgH="4921020" progId="Visio.Drawing.11">
                  <p:embed/>
                </p:oleObj>
              </mc:Choice>
              <mc:Fallback>
                <p:oleObj name="Visio" r:id="rId3" imgW="3098695" imgH="49210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832" y="1532086"/>
                        <a:ext cx="3098800" cy="4921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err="1" smtClean="0">
                <a:solidFill>
                  <a:srgbClr val="002060"/>
                </a:solidFill>
                <a:latin typeface="Arial Rounded MT Bold" pitchFamily="34" charset="0"/>
              </a:rPr>
              <a:t>Netiranje</a:t>
            </a: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 - opterećenje</a:t>
            </a:r>
            <a:endParaRPr lang="hr-H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16080"/>
              </p:ext>
            </p:extLst>
          </p:nvPr>
        </p:nvGraphicFramePr>
        <p:xfrm>
          <a:off x="4427984" y="3645024"/>
          <a:ext cx="4365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Visio" r:id="rId7" imgW="437345" imgH="447120" progId="Visio.Drawing.11">
                  <p:embed/>
                </p:oleObj>
              </mc:Choice>
              <mc:Fallback>
                <p:oleObj name="Visio" r:id="rId7" imgW="437345" imgH="4471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427984" y="3645024"/>
                        <a:ext cx="436563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688" y="3664984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794427"/>
              </p:ext>
            </p:extLst>
          </p:nvPr>
        </p:nvGraphicFramePr>
        <p:xfrm>
          <a:off x="3532361" y="3645314"/>
          <a:ext cx="2263775" cy="228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Visio" r:id="rId10" imgW="2263984" imgH="2283120" progId="Visio.Drawing.11">
                  <p:embed/>
                </p:oleObj>
              </mc:Choice>
              <mc:Fallback>
                <p:oleObj name="Visio" r:id="rId10" imgW="2263984" imgH="22831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32361" y="3645314"/>
                        <a:ext cx="2263775" cy="228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flipH="1">
            <a:off x="4561468" y="4293096"/>
            <a:ext cx="1954748" cy="122413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17759" y="4040487"/>
            <a:ext cx="1922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</a:rPr>
              <a:t> Višak proizvodnje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4139953" y="2704959"/>
            <a:ext cx="2304255" cy="122809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220073" y="2780928"/>
            <a:ext cx="1224135" cy="114143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448408" y="2483604"/>
            <a:ext cx="2084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b="1" dirty="0" smtClean="0">
                <a:solidFill>
                  <a:srgbClr val="FF0000"/>
                </a:solidFill>
              </a:rPr>
              <a:t>Manjak proizvodnje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009" y="3284984"/>
            <a:ext cx="3059831" cy="151216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Svrha distribuirane proizvodnje:</a:t>
            </a:r>
          </a:p>
          <a:p>
            <a:pPr algn="ctr"/>
            <a:r>
              <a:rPr lang="hr-HR" sz="2000" b="1" dirty="0" smtClean="0">
                <a:solidFill>
                  <a:srgbClr val="002060"/>
                </a:solidFill>
              </a:rPr>
              <a:t>proizvodnja </a:t>
            </a:r>
            <a:r>
              <a:rPr lang="hr-HR" sz="2000" b="1" dirty="0">
                <a:solidFill>
                  <a:srgbClr val="002060"/>
                </a:solidFill>
              </a:rPr>
              <a:t>na mjestu </a:t>
            </a:r>
            <a:r>
              <a:rPr lang="hr-HR" sz="2000" b="1" dirty="0" smtClean="0">
                <a:solidFill>
                  <a:srgbClr val="002060"/>
                </a:solidFill>
              </a:rPr>
              <a:t>istodobne potrošnje</a:t>
            </a:r>
            <a:endParaRPr lang="hr-HR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39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179511" y="142505"/>
            <a:ext cx="8219045" cy="68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600" b="1" spc="-18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hr-HR" sz="1600" b="1" spc="-18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UTJECAJ IZMJENA I DOPUNA </a:t>
            </a:r>
            <a:r>
              <a:rPr lang="hr-HR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ZOIEVUK NA </a:t>
            </a:r>
            <a:r>
              <a:rPr lang="hr-H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DISTRIBUCIJSKU MREŽU</a:t>
            </a:r>
          </a:p>
          <a:p>
            <a:r>
              <a:rPr lang="hr-HR" sz="1600" b="1" cap="small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Mr.sc</a:t>
            </a:r>
            <a:r>
              <a:rPr lang="hr-HR" sz="1600" b="1" cap="small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Marina Čavlović</a:t>
            </a:r>
            <a:r>
              <a:rPr lang="hr-HR" sz="1600" b="1" spc="-100" dirty="0">
                <a:latin typeface="Arial" pitchFamily="34" charset="0"/>
                <a:cs typeface="Arial" pitchFamily="34" charset="0"/>
              </a:rPr>
              <a:t/>
            </a:r>
            <a:br>
              <a:rPr lang="hr-HR" sz="1600" b="1" spc="-100" dirty="0">
                <a:latin typeface="Arial" pitchFamily="34" charset="0"/>
                <a:cs typeface="Arial" pitchFamily="34" charset="0"/>
              </a:rPr>
            </a:br>
            <a:r>
              <a:rPr lang="hr-HR" sz="1600" b="1" spc="-100" dirty="0">
                <a:latin typeface="Arial" pitchFamily="34" charset="0"/>
                <a:cs typeface="Arial" pitchFamily="34" charset="0"/>
              </a:rPr>
              <a:t>	</a:t>
            </a:r>
            <a:r>
              <a:rPr lang="hr-HR" sz="1600" b="1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hr-HR" sz="1600" dirty="0">
                <a:solidFill>
                  <a:srgbClr val="1B10AC"/>
                </a:solidFill>
                <a:latin typeface="Arial" pitchFamily="34" charset="0"/>
                <a:cs typeface="Arial" pitchFamily="34" charset="0"/>
              </a:rPr>
              <a:t> 			 </a:t>
            </a:r>
            <a:r>
              <a:rPr lang="hr-H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r-HR" sz="1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           </a:t>
            </a:r>
          </a:p>
        </p:txBody>
      </p:sp>
      <p:pic>
        <p:nvPicPr>
          <p:cNvPr id="7" name="Picture 2" descr="CIRED_logo 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38292"/>
            <a:ext cx="938321" cy="590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KIE logotip PLAV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8986"/>
            <a:ext cx="1316411" cy="689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-10533" y="887857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11350"/>
            <a:ext cx="9144000" cy="573433"/>
          </a:xfrm>
          <a:prstGeom prst="rect">
            <a:avLst/>
          </a:prstGeom>
          <a:gradFill rotWithShape="1">
            <a:gsLst>
              <a:gs pos="0">
                <a:srgbClr val="DBDBED"/>
              </a:gs>
              <a:gs pos="50000">
                <a:schemeClr val="bg1"/>
              </a:gs>
              <a:gs pos="100000">
                <a:srgbClr val="DBDBED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hangingPunct="0">
              <a:defRPr/>
            </a:pPr>
            <a:r>
              <a:rPr lang="hr-HR" sz="2800" b="1" dirty="0" smtClean="0">
                <a:solidFill>
                  <a:srgbClr val="002060"/>
                </a:solidFill>
                <a:latin typeface="Arial Rounded MT Bold" pitchFamily="34" charset="0"/>
              </a:rPr>
              <a:t>Raspon korištenja mreže </a:t>
            </a:r>
            <a:endParaRPr lang="hr-H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693706"/>
              </p:ext>
            </p:extLst>
          </p:nvPr>
        </p:nvGraphicFramePr>
        <p:xfrm>
          <a:off x="-38968" y="1522909"/>
          <a:ext cx="3098800" cy="2770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Visio" r:id="rId6" imgW="3292921" imgH="3017790" progId="Visio.Drawing.11">
                  <p:embed/>
                </p:oleObj>
              </mc:Choice>
              <mc:Fallback>
                <p:oleObj name="Visio" r:id="rId6" imgW="3292921" imgH="301779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-38968" y="1522909"/>
                        <a:ext cx="3098800" cy="2770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676339"/>
              </p:ext>
            </p:extLst>
          </p:nvPr>
        </p:nvGraphicFramePr>
        <p:xfrm>
          <a:off x="4572000" y="1700808"/>
          <a:ext cx="3116920" cy="4561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Visio" r:id="rId8" imgW="3335602" imgH="4921020" progId="Visio.Drawing.11">
                  <p:embed/>
                </p:oleObj>
              </mc:Choice>
              <mc:Fallback>
                <p:oleObj name="Visio" r:id="rId8" imgW="3335602" imgH="492102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72000" y="1700808"/>
                        <a:ext cx="3116920" cy="4561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971466" y="3559206"/>
            <a:ext cx="0" cy="432048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7944" y="1916832"/>
            <a:ext cx="0" cy="2088232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63888" y="3113348"/>
            <a:ext cx="0" cy="89171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4"/>
          <p:cNvSpPr txBox="1">
            <a:spLocks/>
          </p:cNvSpPr>
          <p:nvPr/>
        </p:nvSpPr>
        <p:spPr>
          <a:xfrm rot="16200000">
            <a:off x="2627784" y="2852936"/>
            <a:ext cx="2232247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sz="1400" b="1" dirty="0" smtClean="0">
                <a:solidFill>
                  <a:srgbClr val="002060"/>
                </a:solidFill>
              </a:rPr>
              <a:t>  Očekivano (</a:t>
            </a:r>
            <a:r>
              <a:rPr lang="hr-HR" sz="1400" b="1" dirty="0" err="1" smtClean="0">
                <a:solidFill>
                  <a:srgbClr val="002060"/>
                </a:solidFill>
              </a:rPr>
              <a:t>fi</a:t>
            </a:r>
            <a:r>
              <a:rPr lang="hr-HR" sz="1400" b="1" dirty="0" smtClean="0">
                <a:solidFill>
                  <a:srgbClr val="002060"/>
                </a:solidFill>
              </a:rPr>
              <a:t>)</a:t>
            </a:r>
            <a:endParaRPr lang="hr-HR" sz="1400" b="1" dirty="0" smtClean="0">
              <a:solidFill>
                <a:srgbClr val="002060"/>
              </a:solidFill>
            </a:endParaRPr>
          </a:p>
        </p:txBody>
      </p:sp>
      <p:sp>
        <p:nvSpPr>
          <p:cNvPr id="23" name="Content Placeholder 4"/>
          <p:cNvSpPr txBox="1">
            <a:spLocks/>
          </p:cNvSpPr>
          <p:nvPr/>
        </p:nvSpPr>
        <p:spPr>
          <a:xfrm rot="16200000">
            <a:off x="2627785" y="3429000"/>
            <a:ext cx="1080119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1400" b="1" dirty="0" smtClean="0">
                <a:solidFill>
                  <a:srgbClr val="002060"/>
                </a:solidFill>
              </a:rPr>
              <a:t>Ostvareno</a:t>
            </a:r>
            <a:endParaRPr lang="hr-HR" sz="1400" b="1" dirty="0" smtClean="0">
              <a:solidFill>
                <a:srgbClr val="002060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843808" y="3991254"/>
            <a:ext cx="13732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553242" y="3573016"/>
            <a:ext cx="506590" cy="550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915816" y="1940306"/>
            <a:ext cx="1207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23528" y="4149080"/>
            <a:ext cx="25829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 smtClean="0">
                <a:solidFill>
                  <a:srgbClr val="002060"/>
                </a:solidFill>
              </a:rPr>
              <a:t>Kupac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48064" y="6169240"/>
            <a:ext cx="3227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dirty="0" smtClean="0">
                <a:solidFill>
                  <a:srgbClr val="002060"/>
                </a:solidFill>
              </a:rPr>
              <a:t>Kupac s vlastitom proizvodnjom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7748957" y="3717032"/>
            <a:ext cx="0" cy="2016224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8604448" y="2012314"/>
            <a:ext cx="1" cy="4080982"/>
          </a:xfrm>
          <a:prstGeom prst="straightConnector1">
            <a:avLst/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8172400" y="3153220"/>
            <a:ext cx="12682" cy="294007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4"/>
          <p:cNvSpPr txBox="1">
            <a:spLocks/>
          </p:cNvSpPr>
          <p:nvPr/>
        </p:nvSpPr>
        <p:spPr>
          <a:xfrm rot="16200000">
            <a:off x="6860188" y="4565060"/>
            <a:ext cx="2912456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1400" b="1" dirty="0" smtClean="0">
                <a:solidFill>
                  <a:srgbClr val="002060"/>
                </a:solidFill>
              </a:rPr>
              <a:t>Očekivano</a:t>
            </a:r>
            <a:endParaRPr lang="hr-HR" sz="1400" b="1" dirty="0" smtClean="0">
              <a:solidFill>
                <a:srgbClr val="002060"/>
              </a:solidFill>
            </a:endParaRPr>
          </a:p>
        </p:txBody>
      </p:sp>
      <p:sp>
        <p:nvSpPr>
          <p:cNvPr id="39" name="Content Placeholder 4"/>
          <p:cNvSpPr txBox="1">
            <a:spLocks/>
          </p:cNvSpPr>
          <p:nvPr/>
        </p:nvSpPr>
        <p:spPr>
          <a:xfrm rot="16200000">
            <a:off x="6856869" y="4658712"/>
            <a:ext cx="2030035" cy="2630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1400" b="1" dirty="0" smtClean="0">
                <a:solidFill>
                  <a:srgbClr val="002060"/>
                </a:solidFill>
              </a:rPr>
              <a:t>Ostvareno</a:t>
            </a:r>
            <a:endParaRPr lang="hr-HR" sz="1400" b="1" dirty="0" smtClean="0">
              <a:solidFill>
                <a:srgbClr val="00206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7330733" y="3711528"/>
            <a:ext cx="506590" cy="550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693307" y="2012314"/>
            <a:ext cx="1207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464106" y="5733255"/>
            <a:ext cx="1924318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426265" y="6093296"/>
            <a:ext cx="120719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 rot="16200000">
            <a:off x="3359601" y="2792665"/>
            <a:ext cx="2064758" cy="36004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dirty="0" smtClean="0">
                <a:solidFill>
                  <a:srgbClr val="002060"/>
                </a:solidFill>
              </a:rPr>
              <a:t>DOPUŠTENO</a:t>
            </a:r>
            <a:endParaRPr lang="hr-HR" sz="2000" dirty="0">
              <a:solidFill>
                <a:srgbClr val="002060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 rot="16200000">
            <a:off x="6889811" y="3870967"/>
            <a:ext cx="4077346" cy="36004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dirty="0" smtClean="0">
                <a:solidFill>
                  <a:srgbClr val="002060"/>
                </a:solidFill>
              </a:rPr>
              <a:t>DOPUŠTENO</a:t>
            </a:r>
            <a:endParaRPr lang="hr-HR" sz="2000" dirty="0">
              <a:solidFill>
                <a:srgbClr val="002060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5685671" y="2503477"/>
            <a:ext cx="1645062" cy="58297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25000">
                <a:srgbClr val="F3FCFF"/>
              </a:gs>
              <a:gs pos="98000">
                <a:srgbClr val="70E5FC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000" b="1" dirty="0" err="1" smtClean="0">
                <a:solidFill>
                  <a:srgbClr val="FF0000"/>
                </a:solidFill>
              </a:rPr>
              <a:t>Mrežarina</a:t>
            </a:r>
            <a:r>
              <a:rPr lang="hr-HR" sz="2000" b="1" dirty="0" smtClean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7183" name="Object 71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297731"/>
              </p:ext>
            </p:extLst>
          </p:nvPr>
        </p:nvGraphicFramePr>
        <p:xfrm>
          <a:off x="467544" y="3595490"/>
          <a:ext cx="208569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Visio" r:id="rId10" imgW="2213199" imgH="413100" progId="Visio.Drawing.11">
                  <p:embed/>
                </p:oleObj>
              </mc:Choice>
              <mc:Fallback>
                <p:oleObj name="Visio" r:id="rId10" imgW="2213199" imgH="41310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7544" y="3595490"/>
                        <a:ext cx="2085698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Content Placeholder 4"/>
          <p:cNvSpPr txBox="1">
            <a:spLocks/>
          </p:cNvSpPr>
          <p:nvPr/>
        </p:nvSpPr>
        <p:spPr>
          <a:xfrm>
            <a:off x="1025195" y="3609020"/>
            <a:ext cx="1080119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sz="1400" b="1" dirty="0" err="1" smtClean="0">
                <a:solidFill>
                  <a:srgbClr val="002060"/>
                </a:solidFill>
              </a:rPr>
              <a:t>Mrežarina</a:t>
            </a:r>
            <a:endParaRPr lang="hr-HR" sz="1400" b="1" dirty="0" smtClean="0">
              <a:solidFill>
                <a:srgbClr val="002060"/>
              </a:solidFill>
            </a:endParaRPr>
          </a:p>
        </p:txBody>
      </p:sp>
      <p:sp>
        <p:nvSpPr>
          <p:cNvPr id="7184" name="Rectangle 7183"/>
          <p:cNvSpPr/>
          <p:nvPr/>
        </p:nvSpPr>
        <p:spPr>
          <a:xfrm>
            <a:off x="107503" y="45184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r-HR" dirty="0" smtClean="0">
                <a:solidFill>
                  <a:srgbClr val="002060"/>
                </a:solidFill>
              </a:rPr>
              <a:t>Ostvareno = stvarno iskorištena mreža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Očekivano = ono za što je mreža izgrađena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Dopušteno = mreža koju korisnik smije koristiti  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 </a:t>
            </a:r>
            <a:endParaRPr lang="hr-HR" dirty="0">
              <a:solidFill>
                <a:srgbClr val="002060"/>
              </a:solidFill>
            </a:endParaRPr>
          </a:p>
          <a:p>
            <a:r>
              <a:rPr lang="hr-HR" dirty="0" smtClean="0">
                <a:solidFill>
                  <a:srgbClr val="002060"/>
                </a:solidFill>
              </a:rPr>
              <a:t>Razlika između očekivanog i ostvarenog = neiskorištena mreža</a:t>
            </a:r>
          </a:p>
          <a:p>
            <a:r>
              <a:rPr lang="hr-HR" dirty="0" smtClean="0">
                <a:solidFill>
                  <a:srgbClr val="002060"/>
                </a:solidFill>
              </a:rPr>
              <a:t>Razlika između očekivanog i dopuštenog  = rizik HEP ODS-a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8161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1299</Words>
  <Application>Microsoft Office PowerPoint</Application>
  <PresentationFormat>On-screen Show (4:3)</PresentationFormat>
  <Paragraphs>244</Paragraphs>
  <Slides>26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Microsoft Visio Drawing</vt:lpstr>
      <vt:lpstr>Visio</vt:lpstr>
      <vt:lpstr>  Seminar   ZAKON O OBNOVLJIVIM IZVORIMA ENERGIJE  I VISOKOUĆINKOVITOJ KOGENERACIJI 29. studenoga 2018.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Seminar   ZAKON O OBNOVLJIVIM IZVORIMA ENERGIJE  I VISOKOUĆINKOVITOJ KOGENERACIJI 29. studenoga 2018.                       </vt:lpstr>
    </vt:vector>
  </TitlesOfParts>
  <Company>HEP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HEP</dc:creator>
  <cp:lastModifiedBy>Marina Čavlović</cp:lastModifiedBy>
  <cp:revision>69</cp:revision>
  <dcterms:created xsi:type="dcterms:W3CDTF">2016-01-02T11:44:04Z</dcterms:created>
  <dcterms:modified xsi:type="dcterms:W3CDTF">2018-11-28T22:47:55Z</dcterms:modified>
</cp:coreProperties>
</file>